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5" r:id="rId4"/>
    <p:sldMasterId id="2147485757" r:id="rId5"/>
    <p:sldMasterId id="2147485894" r:id="rId6"/>
    <p:sldMasterId id="2147485907" r:id="rId7"/>
    <p:sldMasterId id="2147485917" r:id="rId8"/>
    <p:sldMasterId id="2147485930" r:id="rId9"/>
    <p:sldMasterId id="2147485262" r:id="rId10"/>
    <p:sldMasterId id="2147485991" r:id="rId11"/>
  </p:sldMasterIdLst>
  <p:notesMasterIdLst>
    <p:notesMasterId r:id="rId52"/>
  </p:notesMasterIdLst>
  <p:handoutMasterIdLst>
    <p:handoutMasterId r:id="rId53"/>
  </p:handoutMasterIdLst>
  <p:sldIdLst>
    <p:sldId id="1215" r:id="rId12"/>
    <p:sldId id="970" r:id="rId13"/>
    <p:sldId id="765" r:id="rId14"/>
    <p:sldId id="1247" r:id="rId15"/>
    <p:sldId id="1514" r:id="rId16"/>
    <p:sldId id="1093" r:id="rId17"/>
    <p:sldId id="1224" r:id="rId18"/>
    <p:sldId id="1166" r:id="rId19"/>
    <p:sldId id="1431" r:id="rId20"/>
    <p:sldId id="1276" r:id="rId21"/>
    <p:sldId id="1518" r:id="rId22"/>
    <p:sldId id="1505" r:id="rId23"/>
    <p:sldId id="1525" r:id="rId24"/>
    <p:sldId id="1143" r:id="rId25"/>
    <p:sldId id="981" r:id="rId26"/>
    <p:sldId id="1185" r:id="rId27"/>
    <p:sldId id="1476" r:id="rId28"/>
    <p:sldId id="1477" r:id="rId29"/>
    <p:sldId id="1478" r:id="rId30"/>
    <p:sldId id="1479" r:id="rId31"/>
    <p:sldId id="1499" r:id="rId32"/>
    <p:sldId id="1527" r:id="rId33"/>
    <p:sldId id="1430" r:id="rId34"/>
    <p:sldId id="1241" r:id="rId35"/>
    <p:sldId id="1242" r:id="rId36"/>
    <p:sldId id="1243" r:id="rId37"/>
    <p:sldId id="1244" r:id="rId38"/>
    <p:sldId id="1169" r:id="rId39"/>
    <p:sldId id="1254" r:id="rId40"/>
    <p:sldId id="1256" r:id="rId41"/>
    <p:sldId id="351" r:id="rId42"/>
    <p:sldId id="1088" r:id="rId43"/>
    <p:sldId id="1259" r:id="rId44"/>
    <p:sldId id="1263" r:id="rId45"/>
    <p:sldId id="1497" r:id="rId46"/>
    <p:sldId id="924" r:id="rId47"/>
    <p:sldId id="1248" r:id="rId48"/>
    <p:sldId id="1513" r:id="rId49"/>
    <p:sldId id="1511" r:id="rId50"/>
    <p:sldId id="784"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a Campbell" initials="WC" lastIdx="1" clrIdx="0">
    <p:extLst>
      <p:ext uri="{19B8F6BF-5375-455C-9EA6-DF929625EA0E}">
        <p15:presenceInfo xmlns:p15="http://schemas.microsoft.com/office/powerpoint/2012/main" userId="S::willac@paar.net::b3c2470b-ef69-4b90-8daf-72b2ef6e28b5" providerId="AD"/>
      </p:ext>
    </p:extLst>
  </p:cmAuthor>
  <p:cmAuthor id="2" name="Megan Schroeder" initials="MS" lastIdx="1" clrIdx="1">
    <p:extLst>
      <p:ext uri="{19B8F6BF-5375-455C-9EA6-DF929625EA0E}">
        <p15:presenceInfo xmlns:p15="http://schemas.microsoft.com/office/powerpoint/2012/main" userId="S::megans@paar.net::e66c4861-e37c-4b46-b836-09bd5c0fbc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F3E"/>
    <a:srgbClr val="006666"/>
    <a:srgbClr val="00CC99"/>
    <a:srgbClr val="008080"/>
    <a:srgbClr val="808080"/>
    <a:srgbClr val="33CCFF"/>
    <a:srgbClr val="FF5050"/>
    <a:srgbClr val="000066"/>
    <a:srgbClr val="00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FA19E-67B5-448E-A778-736BEA0FF15F}" v="2595" dt="2020-12-23T21:05:28.022"/>
    <p1510:client id="{660AD68E-064B-00EA-D7E7-8ACAD5E6B54B}" v="2" dt="2020-12-23T17:52:11.741"/>
    <p1510:client id="{77E9316D-505A-41BF-8D90-9793D9AB71D2}" v="6" dt="2021-01-11T15:39:02.582"/>
    <p1510:client id="{F54C38AF-0282-DB67-500C-7133D340807F}" v="2488" dt="2020-12-23T18:08:57.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78139" autoAdjust="0"/>
  </p:normalViewPr>
  <p:slideViewPr>
    <p:cSldViewPr>
      <p:cViewPr varScale="1">
        <p:scale>
          <a:sx n="83" d="100"/>
          <a:sy n="83" d="100"/>
        </p:scale>
        <p:origin x="954" y="30"/>
      </p:cViewPr>
      <p:guideLst>
        <p:guide orient="horz" pos="2160"/>
        <p:guide pos="2880"/>
      </p:guideLst>
    </p:cSldViewPr>
  </p:slideViewPr>
  <p:outlineViewPr>
    <p:cViewPr>
      <p:scale>
        <a:sx n="33" d="100"/>
        <a:sy n="33" d="100"/>
      </p:scale>
      <p:origin x="0" y="12894"/>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90" d="100"/>
          <a:sy n="90" d="100"/>
        </p:scale>
        <p:origin x="-10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a Campbell" userId="S::willac@paar.net::b3c2470b-ef69-4b90-8daf-72b2ef6e28b5" providerId="AD" clId="Web-{77E9316D-505A-41BF-8D90-9793D9AB71D2}"/>
    <pc:docChg chg="modSld">
      <pc:chgData name="Willa Campbell" userId="S::willac@paar.net::b3c2470b-ef69-4b90-8daf-72b2ef6e28b5" providerId="AD" clId="Web-{77E9316D-505A-41BF-8D90-9793D9AB71D2}" dt="2021-01-11T15:39:02.253" v="1"/>
      <pc:docMkLst>
        <pc:docMk/>
      </pc:docMkLst>
      <pc:sldChg chg="modSp">
        <pc:chgData name="Willa Campbell" userId="S::willac@paar.net::b3c2470b-ef69-4b90-8daf-72b2ef6e28b5" providerId="AD" clId="Web-{77E9316D-505A-41BF-8D90-9793D9AB71D2}" dt="2021-01-11T15:39:02.253" v="1"/>
        <pc:sldMkLst>
          <pc:docMk/>
          <pc:sldMk cId="1277942550" sldId="1527"/>
        </pc:sldMkLst>
        <pc:graphicFrameChg chg="mod modGraphic">
          <ac:chgData name="Willa Campbell" userId="S::willac@paar.net::b3c2470b-ef69-4b90-8daf-72b2ef6e28b5" providerId="AD" clId="Web-{77E9316D-505A-41BF-8D90-9793D9AB71D2}" dt="2021-01-11T15:39:02.253" v="1"/>
          <ac:graphicFrameMkLst>
            <pc:docMk/>
            <pc:sldMk cId="1277942550" sldId="1527"/>
            <ac:graphicFrameMk id="8" creationId="{EBA9FE6A-5520-42D4-9877-963880CD871E}"/>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2-14T11:13:25.262" idx="1">
    <p:pos x="5508" y="2652"/>
    <p:text>Do we want to keep these numbers?
RAINN says 20% of college students report
the newest NSVC says 34% reported so should we change 68 to 66?
</p:text>
    <p:extLst>
      <p:ext uri="{C676402C-5697-4E1C-873F-D02D1690AC5C}">
        <p15:threadingInfo xmlns:p15="http://schemas.microsoft.com/office/powerpoint/2012/main" timeZoneBias="480"/>
      </p:ext>
    </p:extLst>
  </p:cm>
  <p:cm authorId="2" dt="2020-12-14T12:28:36.824" idx="1">
    <p:pos x="5508" y="2748"/>
    <p:text>@Willa, we should keep the % from the White House Report instead of RAINN.. maybe just make a note in the "notes" section with the info and citation from RAINN? I'm not sure why it would be different but we can make sure to mention it. 
</p:text>
    <p:extLst>
      <p:ext uri="{C676402C-5697-4E1C-873F-D02D1690AC5C}">
        <p15:threadingInfo xmlns:p15="http://schemas.microsoft.com/office/powerpoint/2012/main" timeZoneBias="480">
          <p15:parentCm authorId="1"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77A08E17-0C34-4A53-A025-99ACC325A394}" type="datetimeFigureOut">
              <a:rPr lang="en-US" smtClean="0"/>
              <a:t>1/11/2021</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872992A2-2EF3-4EB2-B702-6A14A0EEE160}" type="slidenum">
              <a:rPr lang="en-US" smtClean="0"/>
              <a:t>‹#›</a:t>
            </a:fld>
            <a:endParaRPr lang="en-US"/>
          </a:p>
        </p:txBody>
      </p:sp>
    </p:spTree>
    <p:extLst>
      <p:ext uri="{BB962C8B-B14F-4D97-AF65-F5344CB8AC3E}">
        <p14:creationId xmlns:p14="http://schemas.microsoft.com/office/powerpoint/2010/main" val="1705558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C1B8864-9759-4140-BA43-3E749D08BECF}" type="datetimeFigureOut">
              <a:rPr lang="en-US" smtClean="0"/>
              <a:t>1/11/2021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7505E1F-8145-42FF-B13E-DEA515E6CDA1}" type="slidenum">
              <a:rPr lang="en-US" smtClean="0"/>
              <a:t>‹#›</a:t>
            </a:fld>
            <a:endParaRPr lang="en-US"/>
          </a:p>
        </p:txBody>
      </p:sp>
    </p:spTree>
    <p:extLst>
      <p:ext uri="{BB962C8B-B14F-4D97-AF65-F5344CB8AC3E}">
        <p14:creationId xmlns:p14="http://schemas.microsoft.com/office/powerpoint/2010/main" val="21181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etterhelp.com/advice/trauma/fight-flight-freeze-how-to-recognize-it-and-what-to-do-when-it-happe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eguardian.com/commentisfree/2020/jan/16/male-rape-victims-sexual-abuse-sup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jrs.gov/pdffiles1/nij/grants/22115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toomvmt.org/wp-content/uploads/2020/05/1.5.11_The-Red-Zone-Sexual-Violence-on-College-Campuses_INFOSHEET_V2.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drapeoncampus.org/reclaim-red-zones" TargetMode="External"/><Relationship Id="rId5" Type="http://schemas.openxmlformats.org/officeDocument/2006/relationships/hyperlink" Target="https://www.insidehighered.com/news/2019/09/12/experts-say-new-methods-needed-combat-red-zone-campuses" TargetMode="External"/><Relationship Id="rId4" Type="http://schemas.openxmlformats.org/officeDocument/2006/relationships/hyperlink" Target="https://www.knowyourix.org/issues/statistic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u="none" dirty="0">
                <a:solidFill>
                  <a:schemeClr val="tx1"/>
                </a:solidFill>
                <a:latin typeface="+mn-lt"/>
              </a:rPr>
              <a:t>Welcome and PAAR intro. </a:t>
            </a:r>
            <a:endParaRPr lang="en-US" sz="2400" b="0" dirty="0">
              <a:solidFill>
                <a:schemeClr val="tx1"/>
              </a:solidFill>
              <a:latin typeface="+mn-lt"/>
            </a:endParaRPr>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1</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41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cs typeface="Calibri"/>
              </a:rPr>
              <a:t>This statistic helps us to keep perspective that in disclosure, we are only seeing the tip of the iceberg of all the sexual violence that is really happening (</a:t>
            </a:r>
            <a:r>
              <a:rPr lang="en-US" sz="1100" b="0" i="0" kern="1200" dirty="0">
                <a:solidFill>
                  <a:schemeClr val="tx1"/>
                </a:solidFill>
                <a:effectLst/>
                <a:latin typeface="+mn-lt"/>
                <a:ea typeface="+mn-ea"/>
                <a:cs typeface="+mn-cs"/>
              </a:rPr>
              <a:t>Justice Department, </a:t>
            </a:r>
            <a:r>
              <a:rPr lang="en-US" sz="1100" b="0" i="1" kern="1200" dirty="0">
                <a:solidFill>
                  <a:schemeClr val="tx1"/>
                </a:solidFill>
                <a:effectLst/>
                <a:latin typeface="+mn-lt"/>
                <a:ea typeface="+mn-ea"/>
                <a:cs typeface="+mn-cs"/>
              </a:rPr>
              <a:t>National Crime Victimization Survey</a:t>
            </a:r>
            <a:r>
              <a:rPr lang="en-US" sz="1100" b="0" i="0" kern="1200" dirty="0">
                <a:solidFill>
                  <a:schemeClr val="tx1"/>
                </a:solidFill>
                <a:effectLst/>
                <a:latin typeface="+mn-lt"/>
                <a:ea typeface="+mn-ea"/>
                <a:cs typeface="+mn-cs"/>
              </a:rPr>
              <a:t>: 2008-2012). </a:t>
            </a:r>
            <a:endParaRPr lang="en-US" sz="1100" dirty="0"/>
          </a:p>
          <a:p>
            <a:pPr>
              <a:defRPr/>
            </a:pPr>
            <a:endParaRPr lang="en-US" sz="1100" dirty="0"/>
          </a:p>
          <a:p>
            <a:pPr>
              <a:defRPr/>
            </a:pPr>
            <a:r>
              <a:rPr lang="en-US" sz="1100" b="0" i="0" kern="1200" dirty="0">
                <a:solidFill>
                  <a:schemeClr val="tx1"/>
                </a:solidFill>
                <a:effectLst/>
                <a:latin typeface="+mn-lt"/>
                <a:ea typeface="+mn-ea"/>
                <a:cs typeface="+mn-cs"/>
              </a:rPr>
              <a:t>Even with the </a:t>
            </a:r>
            <a:r>
              <a:rPr lang="en-US" sz="1100" dirty="0"/>
              <a:t>MeToo</a:t>
            </a:r>
            <a:r>
              <a:rPr lang="en-US" sz="1100" b="0" i="0" kern="1200" dirty="0">
                <a:solidFill>
                  <a:schemeClr val="tx1"/>
                </a:solidFill>
                <a:effectLst/>
                <a:latin typeface="+mn-lt"/>
                <a:ea typeface="+mn-ea"/>
                <a:cs typeface="+mn-cs"/>
              </a:rPr>
              <a:t> movement and more visibility in the media, there is incredible stigma that exists that keeps victims from coming forward and disclosing their experiences. It is so important that we are prepared to respond to the victims who do disclose, </a:t>
            </a:r>
            <a:r>
              <a:rPr lang="en-US" sz="1100" dirty="0"/>
              <a:t>because </a:t>
            </a:r>
            <a:r>
              <a:rPr lang="en-US" sz="1100" b="0" i="0" kern="1200" dirty="0">
                <a:solidFill>
                  <a:schemeClr val="tx1"/>
                </a:solidFill>
                <a:effectLst/>
                <a:latin typeface="+mn-lt"/>
                <a:ea typeface="+mn-ea"/>
                <a:cs typeface="+mn-cs"/>
              </a:rPr>
              <a:t>we know that is not the norm.</a:t>
            </a:r>
            <a:r>
              <a:rPr lang="en-US" sz="1100" dirty="0"/>
              <a:t> </a:t>
            </a:r>
            <a:endParaRPr lang="en-US" sz="1100" dirty="0">
              <a:cs typeface="Calibri"/>
            </a:endParaRPr>
          </a:p>
          <a:p>
            <a:pPr>
              <a:defRPr/>
            </a:pPr>
            <a:endParaRPr lang="en-US" sz="1100" dirty="0"/>
          </a:p>
          <a:p>
            <a:pPr>
              <a:defRPr/>
            </a:pPr>
            <a:r>
              <a:rPr lang="en-US" sz="1100" b="1" dirty="0"/>
              <a:t>College-specific data: White House “Not Alone” Report (2017):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(2017): Report cited lack of reporting among survivors, with just </a:t>
            </a:r>
            <a:r>
              <a:rPr lang="en-US" sz="1100" b="1" i="0" kern="1200" dirty="0">
                <a:solidFill>
                  <a:schemeClr val="tx1"/>
                </a:solidFill>
                <a:effectLst/>
                <a:latin typeface="+mn-lt"/>
                <a:ea typeface="+mn-ea"/>
                <a:cs typeface="+mn-cs"/>
              </a:rPr>
              <a:t>7%</a:t>
            </a:r>
            <a:r>
              <a:rPr lang="en-US" sz="1100" b="0" i="0" kern="1200" dirty="0">
                <a:solidFill>
                  <a:schemeClr val="tx1"/>
                </a:solidFill>
                <a:effectLst/>
                <a:latin typeface="+mn-lt"/>
                <a:ea typeface="+mn-ea"/>
                <a:cs typeface="+mn-cs"/>
              </a:rPr>
              <a:t> of disclosed sexual assaults reported to </a:t>
            </a:r>
            <a:r>
              <a:rPr lang="en-US" sz="1100" b="1" i="0" kern="1200" dirty="0">
                <a:solidFill>
                  <a:schemeClr val="tx1"/>
                </a:solidFill>
                <a:effectLst/>
                <a:latin typeface="+mn-lt"/>
                <a:ea typeface="+mn-ea"/>
                <a:cs typeface="+mn-cs"/>
              </a:rPr>
              <a:t>school authorities or campus police </a:t>
            </a:r>
            <a:r>
              <a:rPr lang="en-US" sz="1100" b="0" i="0" kern="1200" dirty="0">
                <a:solidFill>
                  <a:schemeClr val="tx1"/>
                </a:solidFill>
                <a:effectLst/>
                <a:latin typeface="+mn-lt"/>
                <a:ea typeface="+mn-ea"/>
                <a:cs typeface="+mn-cs"/>
              </a:rPr>
              <a:t>(or, 93% unreported). Underscore that college students are reporting at rates significantly less than general public. </a:t>
            </a:r>
          </a:p>
          <a:p>
            <a:pPr>
              <a:defRPr/>
            </a:pPr>
            <a:endParaRPr lang="en-US" sz="1100" dirty="0">
              <a:ea typeface="+mn-ea"/>
              <a:cs typeface="+mn-cs"/>
            </a:endParaRPr>
          </a:p>
          <a:p>
            <a:pPr>
              <a:defRPr/>
            </a:pPr>
            <a:r>
              <a:rPr lang="en-US" sz="1100" b="1" dirty="0">
                <a:ea typeface="+mn-ea"/>
                <a:cs typeface="+mn-cs"/>
              </a:rPr>
              <a:t>Under-reporting (national data, not college-specific) and the lens of intersectionality: </a:t>
            </a:r>
          </a:p>
          <a:p>
            <a:pPr>
              <a:defRPr/>
            </a:pPr>
            <a:r>
              <a:rPr lang="en-US" sz="1100" dirty="0">
                <a:ea typeface="+mn-ea"/>
                <a:cs typeface="+mn-cs"/>
              </a:rPr>
              <a:t>For every (1) case reported to the police by a black woman, 15 more remain unreported. Despite seeing high rates of SV among black girls and women, we see incredible disproportionality in how those crimes are reported (Bureau of Justice Statistics). </a:t>
            </a:r>
          </a:p>
          <a:p>
            <a:pPr>
              <a:defRPr/>
            </a:pPr>
            <a:endParaRPr lang="en-US" sz="1100" dirty="0">
              <a:ea typeface="+mn-ea"/>
              <a:cs typeface="+mn-cs"/>
            </a:endParaRPr>
          </a:p>
          <a:p>
            <a:r>
              <a:rPr lang="en-US" dirty="0"/>
              <a:t>Among school-aged girls, immigrant girls are almost twice as likely as their non-immigrant peers to have experienced recurring incidents of sexual assault. Mistrust of systems and fear of being out-of-status are common barriers reported by survivors.</a:t>
            </a:r>
          </a:p>
          <a:p>
            <a:r>
              <a:rPr lang="en-US" dirty="0"/>
              <a:t>(Know Your Nine 2007). </a:t>
            </a:r>
          </a:p>
          <a:p>
            <a:pPr>
              <a:defRPr/>
            </a:pPr>
            <a:endParaRPr lang="en-US" dirty="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94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College-specific data: White House “Not Alone” Report (2017): </a:t>
            </a:r>
            <a:endParaRPr lang="en-US" sz="1200" b="0" i="0" dirty="0">
              <a:solidFill>
                <a:srgbClr val="333333"/>
              </a:solidFill>
              <a:effectLst/>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lato"/>
              </a:rPr>
              <a:t>Survivors</a:t>
            </a:r>
            <a:r>
              <a:rPr lang="en-US" sz="1200" b="0" i="0" u="none" strike="noStrike" dirty="0">
                <a:solidFill>
                  <a:srgbClr val="333333"/>
                </a:solidFill>
                <a:effectLst/>
                <a:latin typeface="lato"/>
              </a:rPr>
              <a:t> cite a </a:t>
            </a:r>
            <a:r>
              <a:rPr lang="en-US" sz="1200" b="0" i="0" dirty="0">
                <a:solidFill>
                  <a:srgbClr val="333333"/>
                </a:solidFill>
                <a:effectLst/>
                <a:latin typeface="lato"/>
              </a:rPr>
              <a:t>number of reasons for not reporting: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rPr>
              <a:t>Not wanting others to know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rPr>
              <a:t>Lack of proof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rPr>
              <a:t>Fear of retaliation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rPr>
              <a:t>Being unsure of whether what happened constitutes assault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rPr>
              <a:t>Did not know how to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rPr>
              <a:t>Fear of being treated poorly by the criminal justice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rgbClr val="333333"/>
              </a:solidFill>
              <a:effectLst/>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333333"/>
                </a:solidFill>
                <a:effectLst/>
                <a:latin typeface="lato"/>
                <a:ea typeface="+mn-ea"/>
                <a:cs typeface="+mn-cs"/>
              </a:rPr>
              <a:t>Common barriers (non-college specific)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ea typeface="+mn-ea"/>
                <a:cs typeface="+mn-cs"/>
              </a:rPr>
              <a:t>Perceived lack of options – not knowing how to report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ea typeface="+mn-ea"/>
                <a:cs typeface="+mn-cs"/>
              </a:rPr>
              <a:t>Fear of being blamed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33333"/>
                </a:solidFill>
                <a:effectLst/>
                <a:latin typeface="lato"/>
                <a:ea typeface="+mn-ea"/>
                <a:cs typeface="+mn-cs"/>
              </a:rPr>
              <a:t>Fear of not being believed </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Self-blame or guilt</a:t>
            </a:r>
            <a:r>
              <a:rPr lang="en-US" sz="10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Shame or embarrassment</a:t>
            </a:r>
            <a:r>
              <a:rPr lang="en-US" sz="10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Fear of perceptions</a:t>
            </a:r>
            <a:r>
              <a:rPr lang="en-US" sz="1000" b="0" i="0" kern="1200" dirty="0">
                <a:solidFill>
                  <a:schemeClr val="tx1"/>
                </a:solidFill>
                <a:effectLst/>
                <a:latin typeface="+mn-lt"/>
                <a:ea typeface="+mn-ea"/>
                <a:cs typeface="+mn-cs"/>
              </a:rPr>
              <a:t>​ or being judged</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Fear of not being believed </a:t>
            </a:r>
            <a:r>
              <a:rPr lang="en-US" sz="10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Lack of trust in the criminal justice system</a:t>
            </a:r>
            <a:r>
              <a:rPr lang="en-US" sz="10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000" b="0" i="0" u="none" strike="noStrike" kern="1200" dirty="0">
                <a:solidFill>
                  <a:schemeClr val="tx1"/>
                </a:solidFill>
                <a:effectLst/>
                <a:latin typeface="+mn-lt"/>
                <a:ea typeface="+mn-ea"/>
                <a:cs typeface="+mn-cs"/>
              </a:rPr>
              <a:t>Lack of support from friends and family</a:t>
            </a:r>
            <a:r>
              <a:rPr lang="en-US" sz="10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000" b="0" i="0" kern="1200" dirty="0">
                <a:solidFill>
                  <a:schemeClr val="tx1"/>
                </a:solidFill>
                <a:effectLst/>
                <a:latin typeface="+mn-lt"/>
                <a:ea typeface="+mn-ea"/>
                <a:cs typeface="+mn-cs"/>
              </a:rPr>
              <a:t>Unaware of options/resources</a:t>
            </a:r>
          </a:p>
          <a:p>
            <a:pPr marL="171450" indent="-171450" rtl="0" fontAlgn="base">
              <a:buFont typeface="Arial" panose="020B0604020202020204" pitchFamily="34" charset="0"/>
              <a:buChar char="•"/>
            </a:pPr>
            <a:r>
              <a:rPr lang="en-US" sz="1000" b="0" i="0" kern="1200" dirty="0">
                <a:solidFill>
                  <a:schemeClr val="tx1"/>
                </a:solidFill>
                <a:effectLst/>
                <a:latin typeface="+mn-lt"/>
                <a:ea typeface="+mn-ea"/>
                <a:cs typeface="+mn-cs"/>
              </a:rPr>
              <a:t>Don’t view the experience as a victimization</a:t>
            </a:r>
          </a:p>
          <a:p>
            <a:pPr marL="171450" indent="-171450" rtl="0" fontAlgn="base">
              <a:buFont typeface="Arial" panose="020B0604020202020204" pitchFamily="34" charset="0"/>
              <a:buChar char="•"/>
            </a:pPr>
            <a:r>
              <a:rPr lang="en-US" sz="1000" b="0" i="0" kern="1200" dirty="0">
                <a:solidFill>
                  <a:schemeClr val="tx1"/>
                </a:solidFill>
                <a:effectLst/>
                <a:latin typeface="+mn-lt"/>
                <a:ea typeface="+mn-ea"/>
                <a:cs typeface="+mn-cs"/>
              </a:rPr>
              <a:t>Unsafe to disclose/report</a:t>
            </a:r>
          </a:p>
          <a:p>
            <a:pPr marL="171450" indent="-171450" rtl="0" fontAlgn="base">
              <a:buFont typeface="Arial" panose="020B0604020202020204" pitchFamily="34" charset="0"/>
              <a:buChar char="•"/>
            </a:pPr>
            <a:r>
              <a:rPr lang="en-US" sz="1000" b="0" i="0" kern="1200" dirty="0">
                <a:solidFill>
                  <a:schemeClr val="tx1"/>
                </a:solidFill>
                <a:effectLst/>
                <a:latin typeface="+mn-lt"/>
                <a:ea typeface="+mn-ea"/>
                <a:cs typeface="+mn-cs"/>
              </a:rPr>
              <a:t>Relationship to perpetrator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dirty="0">
              <a:solidFill>
                <a:srgbClr val="333333"/>
              </a:solidFill>
              <a:effectLst/>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dirty="0">
                <a:solidFill>
                  <a:srgbClr val="333333"/>
                </a:solidFill>
                <a:effectLst/>
                <a:latin typeface="lato"/>
                <a:ea typeface="+mn-ea"/>
                <a:cs typeface="+mn-cs"/>
              </a:rPr>
              <a:t>Write notes about barriers in disclosure and reporting – </a:t>
            </a:r>
          </a:p>
          <a:p>
            <a:pPr marL="0" marR="0" lvl="0" indent="0" algn="l" defTabSz="1714591" rtl="0" eaLnBrk="1" fontAlgn="auto" latinLnBrk="0" hangingPunct="1">
              <a:lnSpc>
                <a:spcPct val="100000"/>
              </a:lnSpc>
              <a:spcBef>
                <a:spcPts val="0"/>
              </a:spcBef>
              <a:spcAft>
                <a:spcPts val="0"/>
              </a:spcAft>
              <a:buClrTx/>
              <a:buSzTx/>
              <a:buFontTx/>
              <a:buNone/>
              <a:tabLst/>
              <a:defRPr/>
            </a:pPr>
            <a:r>
              <a:rPr lang="en-US" dirty="0"/>
              <a:t>Despite the “common themes,” there is a misperception about what campus SA looks like. Fear of judgement or being blamed </a:t>
            </a:r>
            <a:r>
              <a:rPr lang="en-US" b="1" dirty="0"/>
              <a:t>keeps survivors from disclosing </a:t>
            </a:r>
            <a:r>
              <a:rPr lang="en-US" dirty="0"/>
              <a:t>(e.g. involved alcohol, fear of retaliation or isolation from peer group, guilt and self-blame about what caused the SA, consent issues, didn’t tell right away, mistrust of institution or perceived lack of options, doesn’t identify incident as assault or abuse). </a:t>
            </a:r>
          </a:p>
          <a:p>
            <a:pPr marL="0" marR="0" lvl="0" indent="0" algn="l" defTabSz="1714591" rtl="0" eaLnBrk="1" fontAlgn="auto" latinLnBrk="0" hangingPunct="1">
              <a:lnSpc>
                <a:spcPct val="100000"/>
              </a:lnSpc>
              <a:spcBef>
                <a:spcPts val="0"/>
              </a:spcBef>
              <a:spcAft>
                <a:spcPts val="0"/>
              </a:spcAft>
              <a:buClrTx/>
              <a:buSzTx/>
              <a:buFontTx/>
              <a:buNone/>
              <a:tabLst/>
              <a:defRPr/>
            </a:pPr>
            <a:r>
              <a:rPr lang="en-US" dirty="0">
                <a:cs typeface="Calibri"/>
              </a:rPr>
              <a:t>E.g. Alcohol impacts shame, perception of barriers, fear of being judged, memory and perception of credibility in disclosing </a:t>
            </a:r>
          </a:p>
          <a:p>
            <a:pPr marL="0" marR="0" lvl="0" indent="0" algn="l" defTabSz="1714591"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1714591" rtl="0" eaLnBrk="1" fontAlgn="auto" latinLnBrk="0" hangingPunct="1">
              <a:lnSpc>
                <a:spcPct val="100000"/>
              </a:lnSpc>
              <a:spcBef>
                <a:spcPts val="0"/>
              </a:spcBef>
              <a:spcAft>
                <a:spcPts val="0"/>
              </a:spcAft>
              <a:buClrTx/>
              <a:buSzTx/>
              <a:buFontTx/>
              <a:buNone/>
              <a:tabLst/>
              <a:defRPr/>
            </a:pPr>
            <a:r>
              <a:rPr lang="en-US" dirty="0">
                <a:cs typeface="Calibri"/>
              </a:rPr>
              <a:t>Some students are at a higher risk of victimization on campus, or experience negative repercussions when they do report, so these common themes impact the likelihood of disclosure even more for marginalized students (LGBTQ+, people of color, </a:t>
            </a:r>
            <a:r>
              <a:rPr lang="en-US" dirty="0" err="1">
                <a:cs typeface="Calibri"/>
              </a:rPr>
              <a:t>etc</a:t>
            </a:r>
            <a:r>
              <a:rPr lang="en-US" dirty="0">
                <a:cs typeface="Calibri"/>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02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"perfect victim" myth places disproportionate emphasis on the victim's demographics, circumstances, and reactions:</a:t>
            </a:r>
            <a:endParaRPr lang="en-US" dirty="0"/>
          </a:p>
          <a:p>
            <a:endParaRPr lang="en-US" dirty="0"/>
          </a:p>
          <a:p>
            <a:pPr marL="171450" indent="-171450">
              <a:buFont typeface="Arial" panose="020B0604020202020204" pitchFamily="34" charset="0"/>
              <a:buChar char="•"/>
            </a:pPr>
            <a:r>
              <a:rPr lang="en-US" dirty="0">
                <a:cs typeface="Calibri"/>
              </a:rPr>
              <a:t>Young, innocent, single female (“she”)</a:t>
            </a:r>
            <a:endParaRPr lang="en-US" dirty="0">
              <a:cs typeface="+mn-lt"/>
            </a:endParaRPr>
          </a:p>
          <a:p>
            <a:pPr marL="171450" indent="-171450">
              <a:buFont typeface="Arial" panose="020B0604020202020204" pitchFamily="34" charset="0"/>
              <a:buChar char="•"/>
            </a:pPr>
            <a:r>
              <a:rPr lang="en-US" dirty="0">
                <a:cs typeface="Calibri"/>
              </a:rPr>
              <a:t>White</a:t>
            </a:r>
            <a:endParaRPr lang="en-US" dirty="0"/>
          </a:p>
          <a:p>
            <a:pPr marL="171450" indent="-171450">
              <a:buFont typeface="Arial" panose="020B0604020202020204" pitchFamily="34" charset="0"/>
              <a:buChar char="•"/>
            </a:pPr>
            <a:r>
              <a:rPr lang="en-US" dirty="0">
                <a:cs typeface="Calibri"/>
              </a:rPr>
              <a:t>No criminal background or history of mental health</a:t>
            </a:r>
            <a:endParaRPr lang="en-US" dirty="0"/>
          </a:p>
          <a:p>
            <a:pPr marL="171450" indent="-171450">
              <a:buFont typeface="Arial" panose="020B0604020202020204" pitchFamily="34" charset="0"/>
              <a:buChar char="•"/>
            </a:pPr>
            <a:r>
              <a:rPr lang="en-US" dirty="0">
                <a:cs typeface="Calibri"/>
              </a:rPr>
              <a:t>Not intoxicated or addicted</a:t>
            </a:r>
            <a:endParaRPr lang="en-US" dirty="0"/>
          </a:p>
          <a:p>
            <a:pPr marL="171450" indent="-171450">
              <a:buFont typeface="Arial" panose="020B0604020202020204" pitchFamily="34" charset="0"/>
              <a:buChar char="•"/>
            </a:pPr>
            <a:r>
              <a:rPr lang="en-US" dirty="0">
                <a:cs typeface="Calibri"/>
              </a:rPr>
              <a:t>Does not know offender</a:t>
            </a:r>
            <a:endParaRPr lang="en-US" dirty="0"/>
          </a:p>
          <a:p>
            <a:pPr marL="171450" indent="-171450">
              <a:buFont typeface="Arial" panose="020B0604020202020204" pitchFamily="34" charset="0"/>
              <a:buChar char="•"/>
            </a:pPr>
            <a:r>
              <a:rPr lang="en-US" dirty="0">
                <a:cs typeface="Calibri"/>
              </a:rPr>
              <a:t>Not wearing provocative clothing</a:t>
            </a:r>
            <a:endParaRPr lang="en-US" dirty="0"/>
          </a:p>
          <a:p>
            <a:pPr marL="171450" indent="-171450">
              <a:buFont typeface="Arial" panose="020B0604020202020204" pitchFamily="34" charset="0"/>
              <a:buChar char="•"/>
            </a:pPr>
            <a:r>
              <a:rPr lang="en-US" dirty="0">
                <a:cs typeface="Calibri"/>
              </a:rPr>
              <a:t>Not sexually active</a:t>
            </a:r>
            <a:endParaRPr lang="en-US" dirty="0"/>
          </a:p>
          <a:p>
            <a:pPr marL="171450" indent="-171450">
              <a:buFont typeface="Arial" panose="020B0604020202020204" pitchFamily="34" charset="0"/>
              <a:buChar char="•"/>
            </a:pPr>
            <a:r>
              <a:rPr lang="en-US" dirty="0">
                <a:cs typeface="Calibri"/>
              </a:rPr>
              <a:t>Never reported rape before</a:t>
            </a:r>
            <a:endParaRPr lang="en-US" dirty="0"/>
          </a:p>
          <a:p>
            <a:pPr marL="171450" indent="-171450">
              <a:buFont typeface="Arial" panose="020B0604020202020204" pitchFamily="34" charset="0"/>
              <a:buChar char="•"/>
            </a:pPr>
            <a:r>
              <a:rPr lang="en-US" dirty="0">
                <a:cs typeface="Calibri"/>
              </a:rPr>
              <a:t>Tried to fight off or run from offender</a:t>
            </a:r>
            <a:r>
              <a:rPr lang="en-US" dirty="0"/>
              <a:t> </a:t>
            </a:r>
            <a:endParaRPr lang="en-US" dirty="0">
              <a:cs typeface="Calibri"/>
            </a:endParaRPr>
          </a:p>
          <a:p>
            <a:pPr marL="171450" indent="-171450">
              <a:buFont typeface="Arial" panose="020B0604020202020204" pitchFamily="34" charset="0"/>
              <a:buChar char="•"/>
            </a:pPr>
            <a:r>
              <a:rPr lang="en-US" dirty="0">
                <a:cs typeface="Calibri"/>
              </a:rPr>
              <a:t>Victim to forcible rape; nothing less than physical violence with visible injuries</a:t>
            </a:r>
          </a:p>
          <a:p>
            <a:pPr marL="171450" indent="-171450">
              <a:buFont typeface="Arial" panose="020B0604020202020204" pitchFamily="34" charset="0"/>
              <a:buChar char="•"/>
            </a:pPr>
            <a:r>
              <a:rPr lang="en-US" dirty="0">
                <a:cs typeface="Calibri"/>
              </a:rPr>
              <a:t>Reported to police immediate WITH evidence</a:t>
            </a:r>
          </a:p>
          <a:p>
            <a:pPr marL="171450" indent="-171450">
              <a:buFont typeface="Arial" panose="020B0604020202020204" pitchFamily="34" charset="0"/>
              <a:buChar char="•"/>
            </a:pPr>
            <a:r>
              <a:rPr lang="en-US" dirty="0">
                <a:cs typeface="Calibri"/>
              </a:rPr>
              <a:t>Offender used extreme violence and/or weapon</a:t>
            </a:r>
          </a:p>
          <a:p>
            <a:pPr marL="171450" indent="-171450">
              <a:buFont typeface="Arial" panose="020B0604020202020204" pitchFamily="34" charset="0"/>
              <a:buChar char="•"/>
            </a:pPr>
            <a:r>
              <a:rPr lang="en-US" dirty="0">
                <a:cs typeface="Calibri"/>
              </a:rPr>
              <a:t>Offender is male</a:t>
            </a:r>
          </a:p>
          <a:p>
            <a:pPr marL="171450" indent="-171450">
              <a:buFont typeface="Arial" panose="020B0604020202020204" pitchFamily="34" charset="0"/>
              <a:buChar char="•"/>
            </a:pPr>
            <a:r>
              <a:rPr lang="en-US" dirty="0">
                <a:cs typeface="Calibri"/>
              </a:rPr>
              <a:t>Situation was unfamiliar</a:t>
            </a:r>
          </a:p>
          <a:p>
            <a:pPr marL="171450" indent="-171450">
              <a:buFont typeface="Arial" panose="020B0604020202020204" pitchFamily="34" charset="0"/>
              <a:buChar char="•"/>
              <a:defRPr/>
            </a:pPr>
            <a:r>
              <a:rPr lang="en-US" dirty="0">
                <a:cs typeface="Calibri"/>
              </a:rPr>
              <a:t>Presents as depressed, distressed, and/or ill adjusted</a:t>
            </a:r>
          </a:p>
          <a:p>
            <a:pPr marL="171450" indent="-171450">
              <a:buFont typeface="Arial" panose="020B0604020202020204" pitchFamily="34" charset="0"/>
              <a:buChar char="•"/>
              <a:defRPr/>
            </a:pPr>
            <a:r>
              <a:rPr lang="en-US" dirty="0">
                <a:cs typeface="Calibri"/>
              </a:rPr>
              <a:t>Ends all contact with abuser.</a:t>
            </a:r>
          </a:p>
          <a:p>
            <a:pPr marL="171450" indent="-171450">
              <a:buFont typeface="Arial" panose="020B0604020202020204" pitchFamily="34" charset="0"/>
              <a:buChar char="•"/>
            </a:pPr>
            <a:r>
              <a:rPr lang="en-US" dirty="0">
                <a:cs typeface="Calibri"/>
              </a:rPr>
              <a:t>Hysterical crying, distraught, fearful during disclosure</a:t>
            </a:r>
          </a:p>
          <a:p>
            <a:pPr>
              <a:buFont typeface="Arial" panose="020B0604020202020204" pitchFamily="34" charset="0"/>
              <a:defRPr/>
            </a:pPr>
            <a:endParaRPr lang="en-US" dirty="0"/>
          </a:p>
          <a:p>
            <a:pPr>
              <a:defRPr/>
            </a:pPr>
            <a:r>
              <a:rPr lang="en-US" dirty="0">
                <a:cs typeface="Calibri"/>
              </a:rPr>
              <a:t>Expectations of victims based on depictions in media and stories we see on the news. All victims are held up to the standards these stories have created, placing the blame and responsibility on the </a:t>
            </a:r>
            <a:r>
              <a:rPr lang="en-US" dirty="0" err="1">
                <a:cs typeface="Calibri"/>
              </a:rPr>
              <a:t>vicitm</a:t>
            </a:r>
            <a:r>
              <a:rPr lang="en-US" dirty="0">
                <a:cs typeface="Calibri"/>
              </a:rPr>
              <a:t>. Any variation or deviation from this narrative is a hang up for systems, often where they fall short and instill harm.</a:t>
            </a:r>
          </a:p>
          <a:p>
            <a:pPr>
              <a:defRPr/>
            </a:pPr>
            <a:endParaRPr lang="en-US" dirty="0">
              <a:cs typeface="Calibri"/>
            </a:endParaRPr>
          </a:p>
          <a:p>
            <a:r>
              <a:rPr lang="en-US" dirty="0">
                <a:cs typeface="Calibri"/>
              </a:rPr>
              <a:t>DCRCC: Powering a Culture of Consent (2020)- Myths About Sexual Violence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486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same news stories and media instills the "monster" myth—instilling the idea that ONLY monsters commit sexual violence, in very monsterous ways:</a:t>
            </a:r>
            <a:endParaRPr lang="en-US"/>
          </a:p>
          <a:p>
            <a:endParaRPr lang="en-US">
              <a:cs typeface="Calibri"/>
            </a:endParaRPr>
          </a:p>
          <a:p>
            <a:pPr marL="171450" indent="-171450">
              <a:buFont typeface="Arial"/>
              <a:buChar char="•"/>
            </a:pPr>
            <a:r>
              <a:rPr lang="en-US">
                <a:cs typeface="Calibri"/>
              </a:rPr>
              <a:t>Male and stranger to the victim</a:t>
            </a:r>
          </a:p>
          <a:p>
            <a:pPr marL="171450" indent="-171450">
              <a:buFont typeface="Arial"/>
              <a:buChar char="•"/>
            </a:pPr>
            <a:r>
              <a:rPr lang="en-US">
                <a:cs typeface="Calibri"/>
              </a:rPr>
              <a:t>An archetypcal villain: "pure evil", psychotic or sociopathic</a:t>
            </a:r>
          </a:p>
          <a:p>
            <a:pPr marL="171450" indent="-171450">
              <a:buFont typeface="Arial"/>
              <a:buChar char="•"/>
            </a:pPr>
            <a:r>
              <a:rPr lang="en-US">
                <a:cs typeface="Calibri"/>
              </a:rPr>
              <a:t>Actions are excessively violent</a:t>
            </a:r>
          </a:p>
          <a:p>
            <a:pPr marL="171450" indent="-171450">
              <a:buFont typeface="Arial"/>
              <a:buChar char="•"/>
            </a:pPr>
            <a:r>
              <a:rPr lang="en-US">
                <a:cs typeface="Calibri"/>
              </a:rPr>
              <a:t>Crime occurs in "dangerous areas" and not everyday locations</a:t>
            </a:r>
          </a:p>
          <a:p>
            <a:pPr marL="171450" indent="-171450">
              <a:buFont typeface="Arial"/>
              <a:buChar char="•"/>
            </a:pPr>
            <a:r>
              <a:rPr lang="en-US">
                <a:cs typeface="Calibri"/>
              </a:rPr>
              <a:t>A well documented history of violence or mental illness</a:t>
            </a:r>
          </a:p>
          <a:p>
            <a:pPr marL="171450" indent="-171450">
              <a:buFont typeface="Arial"/>
              <a:buChar char="•"/>
            </a:pPr>
            <a:r>
              <a:rPr lang="en-US">
                <a:cs typeface="Calibri"/>
              </a:rPr>
              <a:t>Lives outside of social norms: lacking career, homes, family or friends</a:t>
            </a:r>
            <a:endParaRPr lang="en-US"/>
          </a:p>
          <a:p>
            <a:pPr>
              <a:defRPr/>
            </a:pPr>
            <a:endParaRPr lang="en-US">
              <a:cs typeface="Calibri"/>
            </a:endParaRPr>
          </a:p>
          <a:p>
            <a:pPr>
              <a:defRPr/>
            </a:pPr>
            <a:r>
              <a:rPr lang="en-US">
                <a:cs typeface="Calibri"/>
              </a:rPr>
              <a:t>This myth trivializes any sexual violence that occures outside of these expectations, disperportionately focusing on the rarest of rapes and hids the real complexity of sexual violence. People we know, love, and respect in our society and communities can commit violence, too. </a:t>
            </a:r>
          </a:p>
          <a:p>
            <a:pPr>
              <a:defRPr/>
            </a:pPr>
            <a:endParaRPr lang="en-US">
              <a:cs typeface="Calibri"/>
            </a:endParaRPr>
          </a:p>
          <a:p>
            <a:pPr>
              <a:defRPr/>
            </a:pPr>
            <a:r>
              <a:rPr lang="en-US">
                <a:cs typeface="Calibri"/>
              </a:rPr>
              <a:t>ABC News (2014)- The Danger of the Monster Myth, Tom Meagher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77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1459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Shame and secrecy could make an individual not view their experience as a victimization – because they blame themselves. Or, they could be reluctant to disclose and ask for help because they don’t want to be judged. </a:t>
            </a:r>
          </a:p>
          <a:p>
            <a:pPr marL="0" marR="0" lvl="0" indent="0" algn="l" defTabSz="1714591"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171459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*Clinical concept of the “Just world belief.” </a:t>
            </a:r>
          </a:p>
          <a:p>
            <a:pPr marL="0" marR="0" lvl="0" indent="0" algn="l" defTabSz="171459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all learned that bad things happen to bad people. We know that that’s not true, but it is easier for our brain to accept that, than the random nature of bad things happening. So, when someone experiences a SA our brain kind of sabotages us and says that it’s because there is something wrong with us, or we must have done something wrong.. I was assaulted because ___</a:t>
            </a:r>
          </a:p>
          <a:p>
            <a:pPr marL="0" marR="0" lvl="0" indent="0" algn="l" defTabSz="1714591"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171459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Feeling unsafe because violence can happen to anyone v. adapting your world view to believe you are “bad” </a:t>
            </a:r>
          </a:p>
          <a:p>
            <a:pPr defTabSz="1714591">
              <a:defRPr/>
            </a:pPr>
            <a:endParaRPr lang="en-US"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3400" b="0" i="0" u="none" strike="noStrike" kern="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14</a:t>
            </a:fld>
            <a:endParaRPr kumimoji="0" lang="en-US" sz="3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77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Research indicates that survivors who have prompt, supportive responses benefit in two ways: </a:t>
            </a:r>
          </a:p>
          <a:p>
            <a:pPr marL="171450" indent="-171450">
              <a:buFont typeface="Arial" panose="020B0604020202020204" pitchFamily="34" charset="0"/>
              <a:buChar char="•"/>
            </a:pPr>
            <a:r>
              <a:rPr lang="en-US" dirty="0">
                <a:cs typeface="Calibri"/>
              </a:rPr>
              <a:t>More likely to heal and recover</a:t>
            </a:r>
          </a:p>
          <a:p>
            <a:pPr marL="171450" indent="-171450">
              <a:buFont typeface="Arial" panose="020B0604020202020204" pitchFamily="34" charset="0"/>
              <a:buChar char="•"/>
            </a:pPr>
            <a:r>
              <a:rPr lang="en-US" dirty="0">
                <a:cs typeface="Calibri"/>
              </a:rPr>
              <a:t>More likely to seek services and engage with systems </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This reinforces the importance of our response to survivors – as providers or as staff/faculty, it is critical that we can hold space to listen to survivors, that we normalize and validate their experiences, and that we know what information and options to present.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528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30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16</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79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4591">
              <a:defRPr/>
            </a:pPr>
            <a:r>
              <a:rPr lang="en-US" dirty="0"/>
              <a:t>Trauma is a unique experience for everyone… no (2) traumas look the same. </a:t>
            </a:r>
          </a:p>
          <a:p>
            <a:pPr defTabSz="1714591">
              <a:defRPr/>
            </a:pPr>
            <a:r>
              <a:rPr lang="en-US" dirty="0"/>
              <a:t>We talk about trauma in the context of SV but reading that definition, you could apply this information it to many experiences that people have throughout their lifetime, as there are commonalities with sexual-based trauma. </a:t>
            </a:r>
          </a:p>
          <a:p>
            <a:pPr defTabSz="1714591">
              <a:defRPr/>
            </a:pPr>
            <a:endParaRPr lang="en-US" dirty="0"/>
          </a:p>
          <a:p>
            <a:pPr defTabSz="1714591">
              <a:defRPr/>
            </a:pPr>
            <a:r>
              <a:rPr lang="en-US" dirty="0"/>
              <a:t>Two people might have similar dynamics in their sexual assault, but different reactions. One might have those classic trauma symptoms and the other not.. It’s important to look at how that (1) individual is reacting, and not assume that it will be the same for everyone. </a:t>
            </a:r>
          </a:p>
          <a:p>
            <a:pPr defTabSz="1714591">
              <a:defRPr/>
            </a:pPr>
            <a:endParaRPr lang="en-US"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17</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679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2" indent="0">
              <a:lnSpc>
                <a:spcPct val="120000"/>
              </a:lnSpc>
              <a:spcAft>
                <a:spcPts val="600"/>
              </a:spcAft>
              <a:buClr>
                <a:schemeClr val="tx1">
                  <a:lumMod val="50000"/>
                  <a:lumOff val="50000"/>
                </a:schemeClr>
              </a:buClr>
              <a:buNone/>
            </a:pPr>
            <a:r>
              <a:rPr lang="en-US" sz="2000" b="1" kern="1200" dirty="0">
                <a:solidFill>
                  <a:schemeClr val="tx1"/>
                </a:solidFill>
                <a:latin typeface="+mn-lt"/>
                <a:ea typeface="+mn-ea"/>
                <a:cs typeface="Arial" panose="020B0604020202020204" pitchFamily="34" charset="0"/>
              </a:rPr>
              <a:t>WHAT MAKES AN EXPERIENCE TRAUMATIC</a:t>
            </a:r>
            <a:endParaRPr lang="en-US" sz="2000" kern="1200" dirty="0">
              <a:solidFill>
                <a:schemeClr val="tx1"/>
              </a:solidFill>
              <a:latin typeface="+mn-lt"/>
              <a:ea typeface="+mn-ea"/>
              <a:cs typeface="Arial" panose="020B0604020202020204" pitchFamily="34" charset="0"/>
            </a:endParaRPr>
          </a:p>
          <a:p>
            <a:pPr marL="742950" lvl="2" indent="-342900">
              <a:lnSpc>
                <a:spcPct val="120000"/>
              </a:lnSpc>
              <a:spcAft>
                <a:spcPts val="1000"/>
              </a:spcAft>
              <a:buClr>
                <a:schemeClr val="tx1">
                  <a:lumMod val="50000"/>
                  <a:lumOff val="50000"/>
                </a:schemeClr>
              </a:buClr>
              <a:buFont typeface="Wingdings" pitchFamily="2" charset="2"/>
              <a:buChar char="§"/>
            </a:pPr>
            <a:r>
              <a:rPr lang="en-US" sz="2200" kern="1200" dirty="0">
                <a:solidFill>
                  <a:schemeClr val="tx1"/>
                </a:solidFill>
                <a:latin typeface="+mn-lt"/>
                <a:ea typeface="+mn-ea"/>
                <a:cs typeface="Arial" panose="020B0604020202020204" pitchFamily="34" charset="0"/>
              </a:rPr>
              <a:t>The experience involves a threat to one’s physical or emotional well-being. </a:t>
            </a:r>
          </a:p>
          <a:p>
            <a:pPr marL="742950" lvl="2" indent="-342900">
              <a:lnSpc>
                <a:spcPct val="120000"/>
              </a:lnSpc>
              <a:spcAft>
                <a:spcPts val="1000"/>
              </a:spcAft>
              <a:buClr>
                <a:schemeClr val="tx1">
                  <a:lumMod val="50000"/>
                  <a:lumOff val="50000"/>
                </a:schemeClr>
              </a:buClr>
              <a:buFont typeface="Wingdings" pitchFamily="2" charset="2"/>
              <a:buChar char="§"/>
            </a:pPr>
            <a:r>
              <a:rPr lang="en-US" sz="2200" kern="1200" dirty="0">
                <a:solidFill>
                  <a:schemeClr val="tx1"/>
                </a:solidFill>
                <a:latin typeface="+mn-lt"/>
                <a:ea typeface="+mn-ea"/>
                <a:cs typeface="Arial" panose="020B0604020202020204" pitchFamily="34" charset="0"/>
              </a:rPr>
              <a:t>It is overwhelming.</a:t>
            </a:r>
          </a:p>
          <a:p>
            <a:pPr marL="742950" lvl="2" indent="-342900">
              <a:lnSpc>
                <a:spcPct val="120000"/>
              </a:lnSpc>
              <a:spcAft>
                <a:spcPts val="1000"/>
              </a:spcAft>
              <a:buClr>
                <a:schemeClr val="tx1">
                  <a:lumMod val="50000"/>
                  <a:lumOff val="50000"/>
                </a:schemeClr>
              </a:buClr>
              <a:buFont typeface="Wingdings" pitchFamily="2" charset="2"/>
              <a:buChar char="§"/>
            </a:pPr>
            <a:r>
              <a:rPr lang="en-US" sz="2200" kern="1200" dirty="0">
                <a:solidFill>
                  <a:schemeClr val="tx1"/>
                </a:solidFill>
                <a:latin typeface="+mn-lt"/>
                <a:ea typeface="+mn-ea"/>
                <a:cs typeface="Arial" panose="020B0604020202020204" pitchFamily="34" charset="0"/>
              </a:rPr>
              <a:t>It results in intense feelings of fear and lack of control. </a:t>
            </a:r>
          </a:p>
          <a:p>
            <a:pPr marL="742950" lvl="2" indent="-342900">
              <a:lnSpc>
                <a:spcPct val="120000"/>
              </a:lnSpc>
              <a:spcAft>
                <a:spcPts val="1000"/>
              </a:spcAft>
              <a:buClr>
                <a:schemeClr val="tx1">
                  <a:lumMod val="50000"/>
                  <a:lumOff val="50000"/>
                </a:schemeClr>
              </a:buClr>
              <a:buFont typeface="Wingdings" pitchFamily="2" charset="2"/>
              <a:buChar char="§"/>
            </a:pPr>
            <a:r>
              <a:rPr lang="en-US" sz="2200" kern="1200" dirty="0">
                <a:solidFill>
                  <a:schemeClr val="tx1"/>
                </a:solidFill>
                <a:latin typeface="+mn-lt"/>
                <a:ea typeface="+mn-ea"/>
                <a:cs typeface="Arial" panose="020B0604020202020204" pitchFamily="34" charset="0"/>
              </a:rPr>
              <a:t>It leaves people feeling helpless.</a:t>
            </a:r>
          </a:p>
          <a:p>
            <a:pPr marL="742950" lvl="2" indent="-342900">
              <a:lnSpc>
                <a:spcPct val="120000"/>
              </a:lnSpc>
              <a:spcAft>
                <a:spcPts val="1000"/>
              </a:spcAft>
              <a:buClr>
                <a:schemeClr val="tx1">
                  <a:lumMod val="50000"/>
                  <a:lumOff val="50000"/>
                </a:schemeClr>
              </a:buClr>
              <a:buFont typeface="Wingdings" pitchFamily="2" charset="2"/>
              <a:buChar char="§"/>
            </a:pPr>
            <a:r>
              <a:rPr lang="en-US" sz="2200" kern="1200" dirty="0">
                <a:solidFill>
                  <a:schemeClr val="tx1"/>
                </a:solidFill>
                <a:latin typeface="+mn-lt"/>
                <a:ea typeface="+mn-ea"/>
                <a:cs typeface="Arial" panose="020B0604020202020204" pitchFamily="34" charset="0"/>
              </a:rPr>
              <a:t>It changes the way a person understands themselves, the world and others.  </a:t>
            </a:r>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18</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714591" rtl="0" eaLnBrk="1" fontAlgn="auto" latinLnBrk="0" hangingPunct="1">
              <a:lnSpc>
                <a:spcPct val="100000"/>
              </a:lnSpc>
              <a:spcBef>
                <a:spcPts val="0"/>
              </a:spcBef>
              <a:spcAft>
                <a:spcPts val="0"/>
              </a:spcAft>
              <a:buClrTx/>
              <a:buSzTx/>
              <a:buFontTx/>
              <a:buNone/>
              <a:tabLst/>
              <a:defRPr/>
            </a:pPr>
            <a:r>
              <a:rPr lang="en-US" sz="1200" dirty="0"/>
              <a:t>When someone experiences a trauma, the brain is not fully able to process the event and responds by numbing or shutting down our normal emotional response.</a:t>
            </a:r>
          </a:p>
          <a:p>
            <a:pPr marL="0" marR="0" lvl="0" indent="0" algn="l" defTabSz="1714591" rtl="0" eaLnBrk="1" fontAlgn="auto" latinLnBrk="0" hangingPunct="1">
              <a:lnSpc>
                <a:spcPct val="100000"/>
              </a:lnSpc>
              <a:spcBef>
                <a:spcPts val="0"/>
              </a:spcBef>
              <a:spcAft>
                <a:spcPts val="0"/>
              </a:spcAft>
              <a:buClrTx/>
              <a:buSzTx/>
              <a:buFontTx/>
              <a:buNone/>
              <a:tabLst/>
              <a:defRPr/>
            </a:pPr>
            <a:r>
              <a:rPr lang="en-US" sz="1200" dirty="0"/>
              <a:t>It’s important to know what that looks like, because someone most likely won’t be saying, “I have experienced complex trauma and need help managing symptoms.” </a:t>
            </a:r>
          </a:p>
          <a:p>
            <a:pPr marL="0" marR="0" lvl="0" indent="0" algn="l" defTabSz="1714591"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714591" rtl="0" eaLnBrk="1" fontAlgn="auto" latinLnBrk="0" hangingPunct="1">
              <a:lnSpc>
                <a:spcPct val="100000"/>
              </a:lnSpc>
              <a:spcBef>
                <a:spcPts val="0"/>
              </a:spcBef>
              <a:spcAft>
                <a:spcPts val="0"/>
              </a:spcAft>
              <a:buClrTx/>
              <a:buSzTx/>
              <a:buFontTx/>
              <a:buNone/>
              <a:tabLst/>
              <a:defRPr/>
            </a:pPr>
            <a:r>
              <a:rPr lang="en-US" dirty="0"/>
              <a:t>Trauma can cause unusually strong emotional responses, and overwhelm our normal coping mechanisms. This looks like: </a:t>
            </a:r>
            <a:endParaRPr lang="en-US" sz="1200" dirty="0"/>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Inability to regulate emotions: Big, emotions are common, as well as misplaced anger. </a:t>
            </a: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Emotional numbing: Or having a flat affect… Feeling disconnected from their emotions.</a:t>
            </a: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Withdrawing from social activities, relationships and connections</a:t>
            </a: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People find ways to cope – sometimes we view coping skills as “unhealthy” but people will do what works when they need to numb their feelings or avoid intrusive thoughts. </a:t>
            </a: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Recounting the incident becomes very difficult, because the way our brain processes information and stores memories is altered by trauma.. This means survivors might be unable to make meaning of what happened to them, lack the language to articulate or describe it, and have “gaps” or missing pieces of their memory, including accounts of the incident are non-linear. </a:t>
            </a:r>
          </a:p>
          <a:p>
            <a:pPr defTabSz="1714591">
              <a:defRPr/>
            </a:pPr>
            <a:endParaRPr lang="en-US"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3400" b="0" i="0" u="none" strike="noStrike" kern="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19</a:t>
            </a:fld>
            <a:endParaRPr kumimoji="0" lang="en-US" sz="3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84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Who we are- 2nd oldest, dawn of the </a:t>
            </a:r>
            <a:r>
              <a:rPr lang="en-US" dirty="0" err="1">
                <a:cs typeface="Calibri"/>
              </a:rPr>
              <a:t>thirdwave</a:t>
            </a:r>
            <a:r>
              <a:rPr lang="en-US" dirty="0">
                <a:cs typeface="Calibri"/>
              </a:rPr>
              <a:t> of the feminism movement in the 70s.</a:t>
            </a:r>
          </a:p>
          <a:p>
            <a:r>
              <a:rPr lang="en-US" dirty="0">
                <a:cs typeface="Calibri"/>
              </a:rPr>
              <a:t>Providing content warning.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80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Research shows that our brain functions differently when we experience trauma – Reframe how someone reacted in the moment as an automatic response from the brain.. this is critical because it helps providers view a survivor’s behavior as common, or the “norm” and this is also healing for survivors, because we are removing some of the blame or judgment about their reactions in the moment. </a:t>
            </a:r>
          </a:p>
          <a:p>
            <a:endParaRPr lang="en-US" sz="1200" dirty="0"/>
          </a:p>
          <a:p>
            <a:r>
              <a:rPr lang="en-US" sz="1200" dirty="0"/>
              <a:t>The “neurobiology of trauma,” or how our brain functions during and following a traumatic incident, is the “why” in: </a:t>
            </a:r>
          </a:p>
          <a:p>
            <a:pPr marL="171450" indent="-171450">
              <a:buFont typeface="Arial" panose="020B0604020202020204" pitchFamily="34" charset="0"/>
              <a:buChar char="•"/>
            </a:pPr>
            <a:r>
              <a:rPr lang="en-US" sz="1200" dirty="0"/>
              <a:t>How someone responds in the moment</a:t>
            </a:r>
          </a:p>
          <a:p>
            <a:pPr marL="171450" indent="-171450">
              <a:buFont typeface="Arial" panose="020B0604020202020204" pitchFamily="34" charset="0"/>
              <a:buChar char="•"/>
            </a:pPr>
            <a:r>
              <a:rPr lang="en-US" sz="1200" dirty="0"/>
              <a:t>How someone recounts or recalls the traumatic incident</a:t>
            </a:r>
          </a:p>
          <a:p>
            <a:pPr marL="171450" indent="-171450">
              <a:buFont typeface="Arial" panose="020B0604020202020204" pitchFamily="34" charset="0"/>
              <a:buChar char="•"/>
            </a:pPr>
            <a:r>
              <a:rPr lang="en-US" sz="1200" dirty="0"/>
              <a:t>Reactions, behavior and symptoms that come up following the incident </a:t>
            </a:r>
          </a:p>
          <a:p>
            <a:pPr marL="171450" indent="-171450">
              <a:buFont typeface="Arial" panose="020B0604020202020204" pitchFamily="34" charset="0"/>
              <a:buChar char="•"/>
            </a:pPr>
            <a:endParaRPr lang="en-US" sz="1200" dirty="0"/>
          </a:p>
          <a:p>
            <a:r>
              <a:rPr lang="en-US" sz="1200" dirty="0"/>
              <a:t>Judith Herman – pioneer in trauma theory</a:t>
            </a:r>
            <a:endParaRPr lang="en-US"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3400" b="0" i="0" u="none" strike="noStrike" kern="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20</a:t>
            </a:fld>
            <a:endParaRPr kumimoji="0" lang="en-US" sz="3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25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brain functions differently when we experience a trauma. One of the response systems that helps us cope with trauma is our stress response modes (think Thalamus &amp; its release of hormones, playing large role in which response is chosen), which allow us to quickly respond to threats and get to safety:</a:t>
            </a:r>
          </a:p>
          <a:p>
            <a:endParaRPr lang="en-US" dirty="0"/>
          </a:p>
          <a:p>
            <a:r>
              <a:rPr lang="en-US" dirty="0"/>
              <a:t>1) To </a:t>
            </a:r>
            <a:r>
              <a:rPr lang="en-US" b="1" dirty="0"/>
              <a:t>FIGHT</a:t>
            </a:r>
            <a:r>
              <a:rPr lang="en-US" dirty="0"/>
              <a:t> is to confront the threat aggressively.</a:t>
            </a:r>
          </a:p>
          <a:p>
            <a:r>
              <a:rPr lang="en-US" dirty="0"/>
              <a:t>2) </a:t>
            </a:r>
            <a:r>
              <a:rPr lang="en-US" b="1" dirty="0"/>
              <a:t>FLIGHT</a:t>
            </a:r>
            <a:r>
              <a:rPr lang="en-US" dirty="0"/>
              <a:t> means running or fleeing the situation.</a:t>
            </a:r>
            <a:endParaRPr lang="en-US" dirty="0">
              <a:cs typeface="Calibri"/>
            </a:endParaRPr>
          </a:p>
          <a:p>
            <a:r>
              <a:rPr lang="en-US" dirty="0"/>
              <a:t>3) </a:t>
            </a:r>
            <a:r>
              <a:rPr lang="en-US" b="1" dirty="0"/>
              <a:t>FREEZE</a:t>
            </a:r>
            <a:r>
              <a:rPr lang="en-US" dirty="0"/>
              <a:t> is becoming unable to move or act against the threat.</a:t>
            </a:r>
            <a:endParaRPr lang="en-US" dirty="0">
              <a:cs typeface="Calibri"/>
            </a:endParaRPr>
          </a:p>
          <a:p>
            <a:r>
              <a:rPr lang="en-US" dirty="0"/>
              <a:t>4) </a:t>
            </a:r>
            <a:r>
              <a:rPr lang="en-US" b="1" dirty="0"/>
              <a:t>FAWN</a:t>
            </a:r>
            <a:r>
              <a:rPr lang="en-US" dirty="0"/>
              <a:t> is the response of complying with the attacker to save self and avoid an </a:t>
            </a:r>
            <a:r>
              <a:rPr lang="en-US" dirty="0" err="1"/>
              <a:t>esclation</a:t>
            </a:r>
            <a:r>
              <a:rPr lang="en-US" dirty="0"/>
              <a:t> of violence; “people-pleasing” or “appeasing”</a:t>
            </a:r>
          </a:p>
          <a:p>
            <a:r>
              <a:rPr lang="en-US" dirty="0"/>
              <a:t>**(common response among people with a history in complex trauma, where fight/flight was not an option, ex: childhood trauma developing into adulthood complex trauma). </a:t>
            </a:r>
            <a:endParaRPr lang="en-US" dirty="0">
              <a:cs typeface="Calibri"/>
            </a:endParaRPr>
          </a:p>
          <a:p>
            <a:endParaRPr lang="en-US" dirty="0"/>
          </a:p>
          <a:p>
            <a:r>
              <a:rPr lang="en-US" dirty="0"/>
              <a:t>EXAMPLE: IPV abuser may suppress a victim’s fight or flight response by threatening punishment, bad outcomes, self-harm, etc., leading to the victim’s reliance on the fawn or freeze response. “Occurs when survivors read danger signals and aim to comply/minimize the confrontation in an attempt to protect themselves.”</a:t>
            </a:r>
          </a:p>
          <a:p>
            <a:endParaRPr lang="en-US" dirty="0"/>
          </a:p>
          <a:p>
            <a:r>
              <a:rPr lang="en-US" dirty="0"/>
              <a:t>EXAMPLE: Victims who provide their rapists a form of protection, not as an act of consent, but out of an attempt to fawn and mitigate additional negative outcomes (e.g. condom to prevent STD, unplanned pregnancy, etc.) </a:t>
            </a:r>
          </a:p>
          <a:p>
            <a:endParaRPr lang="en-US" dirty="0"/>
          </a:p>
          <a:p>
            <a:r>
              <a:rPr lang="en-US" dirty="0"/>
              <a:t>The body responds in automatic ways – these are all normal reactions (survival mode) to abnormal events (trauma theory, loss of control). No one response is better or worse than another; in fact, we have zero control over which one our brains will choose. They will choose which every they perceive will most likely help us survive. </a:t>
            </a:r>
          </a:p>
          <a:p>
            <a:endParaRPr lang="en-US" dirty="0"/>
          </a:p>
          <a:p>
            <a:r>
              <a:rPr lang="en-US" dirty="0"/>
              <a:t>Korbel, M. (2018). Sometimes you make your rapist breakfast. </a:t>
            </a:r>
          </a:p>
          <a:p>
            <a:r>
              <a:rPr lang="en-US" dirty="0"/>
              <a:t>Gaba, S. (2020). Understanding fight, flight, freeze, and the fawn response: another possible response to trauma.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564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Lato"/>
              </a:rPr>
              <a:t>Source: Fight, Flight, Freeze: How to recognize it and what to do when it happens (</a:t>
            </a:r>
            <a:r>
              <a:rPr lang="en-US" b="0" i="0" dirty="0" err="1">
                <a:solidFill>
                  <a:srgbClr val="222222"/>
                </a:solidFill>
                <a:effectLst/>
                <a:latin typeface="Lato"/>
              </a:rPr>
              <a:t>BetterHelp</a:t>
            </a:r>
            <a:r>
              <a:rPr lang="en-US" b="0" i="0" dirty="0">
                <a:solidFill>
                  <a:srgbClr val="222222"/>
                </a:solidFill>
                <a:effectLst/>
                <a:latin typeface="Lato"/>
              </a:rPr>
              <a:t>): </a:t>
            </a: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https://www.betterhelp.com/advice/trauma/fight-flight-freeze-how-to-recognize-it-and-what-to-do-when-it-happens/</a:t>
            </a:r>
            <a:endParaRPr lang="en-US" dirty="0"/>
          </a:p>
          <a:p>
            <a:endParaRPr lang="en-US" dirty="0">
              <a:hlinkClick r:id="rId3"/>
            </a:endParaRPr>
          </a:p>
        </p:txBody>
      </p:sp>
      <p:sp>
        <p:nvSpPr>
          <p:cNvPr id="4" name="Slide Number Placeholder 3"/>
          <p:cNvSpPr>
            <a:spLocks noGrp="1"/>
          </p:cNvSpPr>
          <p:nvPr>
            <p:ph type="sldNum" sz="quarter" idx="5"/>
          </p:nvPr>
        </p:nvSpPr>
        <p:spPr/>
        <p:txBody>
          <a:bodyPr/>
          <a:lstStyle/>
          <a:p>
            <a:fld id="{17505E1F-8145-42FF-B13E-DEA515E6CDA1}" type="slidenum">
              <a:rPr lang="en-US" smtClean="0"/>
              <a:t>22</a:t>
            </a:fld>
            <a:endParaRPr lang="en-US"/>
          </a:p>
        </p:txBody>
      </p:sp>
    </p:spTree>
    <p:extLst>
      <p:ext uri="{BB962C8B-B14F-4D97-AF65-F5344CB8AC3E}">
        <p14:creationId xmlns:p14="http://schemas.microsoft.com/office/powerpoint/2010/main" val="277885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a:t>It’s important to know what’s happening in the brain, but you won’t be able to see that in the people you work with. Now we want to focus a little bit on the way trauma presents in the people you work with. </a:t>
            </a:r>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23</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997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how the DSM classifies symptoms of trauma…</a:t>
            </a:r>
          </a:p>
          <a:p>
            <a:endParaRPr lang="en-US"/>
          </a:p>
          <a:p>
            <a:r>
              <a:rPr lang="en-US"/>
              <a:t>Each survivor is unique, but each person will have a “main” area where their symptoms fall. It might change in time, but it is important to note where someone tends to cluster for observation reasons. </a:t>
            </a:r>
          </a:p>
          <a:p>
            <a:endParaRPr lang="en-US"/>
          </a:p>
          <a:p>
            <a:endParaRPr lang="en-US"/>
          </a:p>
          <a:p>
            <a:endParaRPr lang="en-US"/>
          </a:p>
          <a:p>
            <a:r>
              <a:rPr lang="en-US"/>
              <a:t>Images are saved in Sadie’s Canva. </a:t>
            </a:r>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24</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637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important to note the difference between externalized vs internalized symptoms: </a:t>
            </a:r>
          </a:p>
          <a:p>
            <a:pPr marL="171450" indent="-171450">
              <a:buFont typeface="Arial" panose="020B0604020202020204" pitchFamily="34" charset="0"/>
              <a:buChar char="•"/>
            </a:pPr>
            <a:r>
              <a:rPr lang="en-US"/>
              <a:t>Externalized symptoms are the things you will SEE, like anger or irritation, coping with substances, when someone jumps because of an escalated startle response… </a:t>
            </a:r>
          </a:p>
          <a:p>
            <a:pPr marL="171450" indent="-171450">
              <a:buFont typeface="Arial" panose="020B0604020202020204" pitchFamily="34" charset="0"/>
              <a:buChar char="•"/>
            </a:pPr>
            <a:r>
              <a:rPr lang="en-US"/>
              <a:t>Internalized you are more likely to HEAR directly from the person or to notice red flags, like feelings of guilt and shame or anxiety and depression.</a:t>
            </a:r>
          </a:p>
          <a:p>
            <a:endParaRPr lang="en-US"/>
          </a:p>
        </p:txBody>
      </p:sp>
      <p:sp>
        <p:nvSpPr>
          <p:cNvPr id="4" name="Slide Number Placeholder 3"/>
          <p:cNvSpPr>
            <a:spLocks noGrp="1"/>
          </p:cNvSpPr>
          <p:nvPr>
            <p:ph type="sldNum" sz="quarter" idx="5"/>
          </p:nvPr>
        </p:nvSpPr>
        <p:spPr/>
        <p:txBody>
          <a:bodyPr/>
          <a:lstStyle/>
          <a:p>
            <a:fld id="{17505E1F-8145-42FF-B13E-DEA515E6CDA1}" type="slidenum">
              <a:rPr lang="en-US" smtClean="0"/>
              <a:t>25</a:t>
            </a:fld>
            <a:endParaRPr lang="en-US"/>
          </a:p>
        </p:txBody>
      </p:sp>
    </p:spTree>
    <p:extLst>
      <p:ext uri="{BB962C8B-B14F-4D97-AF65-F5344CB8AC3E}">
        <p14:creationId xmlns:p14="http://schemas.microsoft.com/office/powerpoint/2010/main" val="1754357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t>
            </a:r>
            <a:r>
              <a:rPr lang="en-US" b="0" dirty="0"/>
              <a:t>Reference neurobiology. When the amygdala sent out the “danger signal,” the sensory data stopped there. Meaning the information did not make its way to the prefrontal cortex or become process in the same way as non-dangerous information. When survivors experience a trigger, their brain functioning is impaired just like at the time of the trauma. It becomes difficult to make decisions in the moment, to regulate or manage emotions, and the lack of a date/time stamp on the memory means the brain is unable to distinguish that the trauma is not reoccurring in real time. </a:t>
            </a:r>
          </a:p>
          <a:p>
            <a:r>
              <a:rPr lang="en-US" b="0" baseline="0" dirty="0"/>
              <a:t>e.g. Popcorn. </a:t>
            </a:r>
            <a:endParaRPr lang="en-US" baseline="0" dirty="0"/>
          </a:p>
          <a:p>
            <a:endParaRPr lang="en-US" baseline="0" dirty="0"/>
          </a:p>
          <a:p>
            <a:r>
              <a:rPr lang="en-US" baseline="0" dirty="0"/>
              <a:t>Triggers are one of the most common symptoms, making it critical that we can normalize for survivors that triggers are real (and common) </a:t>
            </a:r>
          </a:p>
          <a:p>
            <a:r>
              <a:rPr lang="en-US" baseline="0" dirty="0"/>
              <a:t>e.g. Survivors who feel like “I am crazy” because they don’t recognize how they are reacting to the trauma. </a:t>
            </a:r>
          </a:p>
          <a:p>
            <a:r>
              <a:rPr lang="en-US" baseline="0" dirty="0"/>
              <a:t>Help survivors develop a toolbox of coping skills. Encourage them to practice those coping skills when they are not actively in crisis – this helps make the skills more routine and accessible when they are needed.</a:t>
            </a:r>
          </a:p>
          <a:p>
            <a:endParaRPr lang="en-US" dirty="0"/>
          </a:p>
          <a:p>
            <a:endParaRPr lang="en-US" dirty="0"/>
          </a:p>
          <a:p>
            <a:r>
              <a:rPr lang="en-US" u="sng" dirty="0"/>
              <a:t>Dissociation</a:t>
            </a:r>
            <a:r>
              <a:rPr lang="en-US" dirty="0"/>
              <a:t>: When people dissociate, they disconnect from their surroundings… this stops the trauma memories and lowers fear, anxiety, and shame. Dissociation can happen during the trauma, or later in time when the survivor is triggered or reminded of the trauma (it services as a coping mechanism). Dissociation is a common symptom of PTSD. </a:t>
            </a:r>
            <a:endParaRPr lang="en-US" sz="1200" dirty="0">
              <a:latin typeface="+mn-lt"/>
            </a:endParaRPr>
          </a:p>
          <a:p>
            <a:endParaRPr lang="en-US" sz="1200" dirty="0">
              <a:latin typeface="+mn-lt"/>
            </a:endParaRPr>
          </a:p>
          <a:p>
            <a:r>
              <a:rPr lang="en-US" sz="1200" dirty="0">
                <a:latin typeface="+mn-lt"/>
              </a:rPr>
              <a:t>NOTE</a:t>
            </a:r>
          </a:p>
          <a:p>
            <a:r>
              <a:rPr lang="en-US" sz="1200" dirty="0">
                <a:latin typeface="+mn-lt"/>
              </a:rPr>
              <a:t>Virtual training will be offered on how to respond to disclosure. </a:t>
            </a:r>
          </a:p>
          <a:p>
            <a:endParaRPr lang="en-US" dirty="0"/>
          </a:p>
        </p:txBody>
      </p:sp>
      <p:sp>
        <p:nvSpPr>
          <p:cNvPr id="4" name="Slide Number Placeholder 3"/>
          <p:cNvSpPr>
            <a:spLocks noGrp="1"/>
          </p:cNvSpPr>
          <p:nvPr>
            <p:ph type="sldNum" sz="quarter" idx="5"/>
          </p:nvPr>
        </p:nvSpPr>
        <p:spPr/>
        <p:txBody>
          <a:bodyPr/>
          <a:lstStyle/>
          <a:p>
            <a:fld id="{17505E1F-8145-42FF-B13E-DEA515E6CDA1}" type="slidenum">
              <a:rPr lang="en-US" smtClean="0"/>
              <a:t>26</a:t>
            </a:fld>
            <a:endParaRPr lang="en-US"/>
          </a:p>
        </p:txBody>
      </p:sp>
    </p:spTree>
    <p:extLst>
      <p:ext uri="{BB962C8B-B14F-4D97-AF65-F5344CB8AC3E}">
        <p14:creationId xmlns:p14="http://schemas.microsoft.com/office/powerpoint/2010/main" val="3891581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NIH (2017) Dworkin, Menon, </a:t>
            </a:r>
            <a:r>
              <a:rPr lang="en-US" sz="1200" b="0" i="0" kern="1200" dirty="0" err="1">
                <a:solidFill>
                  <a:schemeClr val="tx1"/>
                </a:solidFill>
                <a:effectLst/>
                <a:latin typeface="+mn-lt"/>
                <a:ea typeface="+mn-ea"/>
                <a:cs typeface="+mn-cs"/>
              </a:rPr>
              <a:t>Bystrynski</a:t>
            </a:r>
            <a:r>
              <a:rPr lang="en-US" sz="1200" b="0" i="0" kern="1200" dirty="0">
                <a:solidFill>
                  <a:schemeClr val="tx1"/>
                </a:solidFill>
                <a:effectLst/>
                <a:latin typeface="+mn-lt"/>
                <a:ea typeface="+mn-ea"/>
                <a:cs typeface="+mn-cs"/>
              </a:rPr>
              <a:t> and Allen: "Sexual assault victimization and psychopathology: A review and meta-analysis.”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Meta-analysis of data collected in various research studies from 1970-2014. In total, the studies contained 238,623 individuals who had reported to a sexual assault center within 74 hours of the assault. </a:t>
            </a:r>
          </a:p>
          <a:p>
            <a:endParaRPr lang="en-US" dirty="0"/>
          </a:p>
          <a:p>
            <a:r>
              <a:rPr lang="en-US" dirty="0"/>
              <a:t>It is important to normalize for survivors how common trauma symptoms are – there is a real and widespread impact on our bodies and our brains. Note that this chart starts at 45%, meaning at least 45% of survivors experienced symptoms. </a:t>
            </a:r>
          </a:p>
          <a:p>
            <a:endParaRPr lang="en-US" dirty="0"/>
          </a:p>
          <a:p>
            <a:r>
              <a:rPr lang="en-US" dirty="0"/>
              <a:t>Trauma manifests as symptoms we tend to associate with mental health conditions. Misdiagnosis happens because trauma presents as those disorders.</a:t>
            </a:r>
          </a:p>
          <a:p>
            <a:endParaRPr lang="en-US" dirty="0"/>
          </a:p>
          <a:p>
            <a:r>
              <a:rPr lang="en-US" dirty="0"/>
              <a:t>These things are important to know for observation – that we expect to see in survivors and can normalize. From a treatment perspective, it is important to make the link between these conditions back to the trauma and not overlook the underlying or root cause of the symptoms. </a:t>
            </a:r>
          </a:p>
        </p:txBody>
      </p:sp>
      <p:sp>
        <p:nvSpPr>
          <p:cNvPr id="4" name="Slide Number Placeholder 3"/>
          <p:cNvSpPr>
            <a:spLocks noGrp="1"/>
          </p:cNvSpPr>
          <p:nvPr>
            <p:ph type="sldNum" sz="quarter" idx="5"/>
          </p:nvPr>
        </p:nvSpPr>
        <p:spPr/>
        <p:txBody>
          <a:bodyPr/>
          <a:lstStyle/>
          <a:p>
            <a:fld id="{17505E1F-8145-42FF-B13E-DEA515E6CDA1}" type="slidenum">
              <a:rPr lang="en-US" smtClean="0"/>
              <a:t>27</a:t>
            </a:fld>
            <a:endParaRPr lang="en-US"/>
          </a:p>
        </p:txBody>
      </p:sp>
    </p:spTree>
    <p:extLst>
      <p:ext uri="{BB962C8B-B14F-4D97-AF65-F5344CB8AC3E}">
        <p14:creationId xmlns:p14="http://schemas.microsoft.com/office/powerpoint/2010/main" val="1668698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28</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63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30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29</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71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E1A8F69C-3D10-412B-896E-6413CC4AB769}" type="slidenum">
              <a:rPr kumimoji="0" lang="en-US" sz="1800" b="0" i="0" u="none" strike="noStrike" kern="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dirty="0"/>
              <a:t>Sexual Violence</a:t>
            </a:r>
            <a:r>
              <a:rPr lang="en-US" baseline="0" dirty="0"/>
              <a:t> as a broad definition (an umbrella term) – a range of “sexually violent behaviors” exist along the continuum. Those behaviors fall into touch/non-touch and are all considered sexual violence. </a:t>
            </a:r>
          </a:p>
          <a:p>
            <a:endParaRPr lang="en-US" baseline="0" dirty="0"/>
          </a:p>
          <a:p>
            <a:r>
              <a:rPr lang="en-US" baseline="0" dirty="0"/>
              <a:t>Sexual Violence is NOT just rape. Sexual violence is any sexual activity without consent. </a:t>
            </a:r>
          </a:p>
        </p:txBody>
      </p:sp>
    </p:spTree>
    <p:extLst>
      <p:ext uri="{BB962C8B-B14F-4D97-AF65-F5344CB8AC3E}">
        <p14:creationId xmlns:p14="http://schemas.microsoft.com/office/powerpoint/2010/main" val="3057341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 and secrecy make victims/survivors hyper-aware of judgement. Be mindful of the language you choose (neutral) and don’t make statements or ask questions that might indicate you are blaming or judging them. </a:t>
            </a:r>
          </a:p>
          <a:p>
            <a:endParaRPr lang="en-US" dirty="0"/>
          </a:p>
          <a:p>
            <a:r>
              <a:rPr lang="en-US" dirty="0"/>
              <a:t>e.g. Seeking medical care in the hospital. </a:t>
            </a:r>
          </a:p>
          <a:p>
            <a:endParaRPr lang="en-US" dirty="0"/>
          </a:p>
          <a:p>
            <a:r>
              <a:rPr lang="en-US" b="1" dirty="0"/>
              <a:t>Add more campus-specific examples – e.g. faculty in class v RA </a:t>
            </a:r>
          </a:p>
          <a:p>
            <a:endParaRPr lang="en-US" dirty="0"/>
          </a:p>
          <a:p>
            <a:pPr defTabSz="1714591">
              <a:defRPr/>
            </a:pPr>
            <a:endParaRPr lang="en-US"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3400" b="0" i="0" u="none" strike="noStrike" kern="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30</a:t>
            </a:fld>
            <a:endParaRPr kumimoji="0" lang="en-US" sz="3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521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Trauma impairs</a:t>
            </a:r>
            <a:r>
              <a:rPr lang="en-US" baseline="0" dirty="0"/>
              <a:t> memory &amp; concentration – it also impacts an individual’s ability to trust, cope, and form healthy relationships.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Vctms</a:t>
            </a:r>
            <a:r>
              <a:rPr lang="en-US" baseline="0" dirty="0"/>
              <a:t> frequently feel a lack of control when interacting with systems like the police/criminal justice process. They might feel unheard, have difficulty trusting, and may be unwilling to cooperate/collaborate. </a:t>
            </a:r>
            <a:r>
              <a:rPr lang="en-US" b="1" baseline="0" dirty="0"/>
              <a:t>What helps?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887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Trauma impairs</a:t>
            </a:r>
            <a:r>
              <a:rPr lang="en-US" baseline="0" dirty="0"/>
              <a:t> memory &amp; concentration – it also impacts an individual’s ability to trust, cope, and form healthy relationships.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Victims frequently feel a lack of control when interacting with systems like the police/criminal justice process. They might feel unheard, have difficulty trusting, and may be unwilling to cooperate/collaborate. </a:t>
            </a:r>
            <a:r>
              <a:rPr lang="en-US" b="1" baseline="0" dirty="0"/>
              <a:t>What helps?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702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say something is often more impactful than having the perfect words. When we can be genuine, and just ourselves, it conveys an important message to the survivor. Take one of these statements and practice it on your own, until it sounds and feels like something that is natural to you. Having a “go to” statement that is automatic will give you a minute to process and ground yourself in the moment before you start forming a response.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0959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003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*Open at various times based on PAAR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Arial" panose="020B0604020202020204" pitchFamily="34" charset="0"/>
              </a:rPr>
              <a:t>How to make a referral to PAAR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178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208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37</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210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38</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4501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39</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39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E1A8F69C-3D10-412B-896E-6413CC4AB769}" type="slidenum">
              <a:rPr kumimoji="0" lang="en-US" sz="1800" b="0" i="0" u="none" strike="noStrike" kern="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baseline="0" dirty="0"/>
              <a:t>Sexual violence exists along a continuum. </a:t>
            </a:r>
          </a:p>
          <a:p>
            <a:r>
              <a:rPr lang="en-US" baseline="0" dirty="0"/>
              <a:t>PAAR provides services to people who have had experiences along this continuum, not just the traditional definition of “rape.” All of the things on this spectrum exist under the umbrella of SV. It is important to have this broad definition and understanding, not to leave anyone out of the conversation on sexual violence. </a:t>
            </a:r>
          </a:p>
          <a:p>
            <a:endParaRPr lang="en-US" baseline="0" dirty="0"/>
          </a:p>
          <a:p>
            <a:r>
              <a:rPr lang="en-US" baseline="0" dirty="0"/>
              <a:t>Fake hierarchy of trauma – We can’t compare an individual’s trauma to someone else’s (Society tries to make us think there is a hierarchy of what is more “serious” and our laws reflect that belief, but it’s important to recognize trauma as more individualized). </a:t>
            </a:r>
          </a:p>
          <a:p>
            <a:endParaRPr lang="en-US" baseline="0" dirty="0"/>
          </a:p>
          <a:p>
            <a:r>
              <a:rPr lang="en-US" baseline="0" dirty="0"/>
              <a:t>E.g. A survivor might think “My trauma doesn’t matter as much” because it doesn’t appear as “serious” on that hierarchy. Someone's emotional response to trauma is rooted in their experience as an individual – it can’t be predicted based on that fake hierarchy. </a:t>
            </a:r>
          </a:p>
          <a:p>
            <a:endParaRPr lang="en-US" baseline="0" dirty="0"/>
          </a:p>
        </p:txBody>
      </p:sp>
    </p:spTree>
    <p:extLst>
      <p:ext uri="{BB962C8B-B14F-4D97-AF65-F5344CB8AC3E}">
        <p14:creationId xmlns:p14="http://schemas.microsoft.com/office/powerpoint/2010/main" val="1422189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AvantGarde" pitchFamily="34" charset="0"/>
              </a:defRPr>
            </a:lvl1pPr>
            <a:lvl2pPr marL="742786" indent="-285686">
              <a:defRPr sz="2400">
                <a:solidFill>
                  <a:schemeClr val="tx1"/>
                </a:solidFill>
                <a:latin typeface="AvantGarde" pitchFamily="34" charset="0"/>
              </a:defRPr>
            </a:lvl2pPr>
            <a:lvl3pPr marL="1142747" indent="-228549">
              <a:defRPr sz="2400">
                <a:solidFill>
                  <a:schemeClr val="tx1"/>
                </a:solidFill>
                <a:latin typeface="AvantGarde" pitchFamily="34" charset="0"/>
              </a:defRPr>
            </a:lvl3pPr>
            <a:lvl4pPr marL="1599846" indent="-228549">
              <a:defRPr sz="2400">
                <a:solidFill>
                  <a:schemeClr val="tx1"/>
                </a:solidFill>
                <a:latin typeface="AvantGarde" pitchFamily="34" charset="0"/>
              </a:defRPr>
            </a:lvl4pPr>
            <a:lvl5pPr marL="2056946" indent="-228549">
              <a:defRPr sz="2400">
                <a:solidFill>
                  <a:schemeClr val="tx1"/>
                </a:solidFill>
                <a:latin typeface="AvantGarde" pitchFamily="34" charset="0"/>
              </a:defRPr>
            </a:lvl5pPr>
            <a:lvl6pPr marL="2514044" indent="-228549" eaLnBrk="0" fontAlgn="base" hangingPunct="0">
              <a:spcBef>
                <a:spcPct val="0"/>
              </a:spcBef>
              <a:spcAft>
                <a:spcPct val="0"/>
              </a:spcAft>
              <a:defRPr sz="2400">
                <a:solidFill>
                  <a:schemeClr val="tx1"/>
                </a:solidFill>
                <a:latin typeface="AvantGarde" pitchFamily="34" charset="0"/>
              </a:defRPr>
            </a:lvl6pPr>
            <a:lvl7pPr marL="2971142" indent="-228549" eaLnBrk="0" fontAlgn="base" hangingPunct="0">
              <a:spcBef>
                <a:spcPct val="0"/>
              </a:spcBef>
              <a:spcAft>
                <a:spcPct val="0"/>
              </a:spcAft>
              <a:defRPr sz="2400">
                <a:solidFill>
                  <a:schemeClr val="tx1"/>
                </a:solidFill>
                <a:latin typeface="AvantGarde" pitchFamily="34" charset="0"/>
              </a:defRPr>
            </a:lvl7pPr>
            <a:lvl8pPr marL="3428242" indent="-228549" eaLnBrk="0" fontAlgn="base" hangingPunct="0">
              <a:spcBef>
                <a:spcPct val="0"/>
              </a:spcBef>
              <a:spcAft>
                <a:spcPct val="0"/>
              </a:spcAft>
              <a:defRPr sz="2400">
                <a:solidFill>
                  <a:schemeClr val="tx1"/>
                </a:solidFill>
                <a:latin typeface="AvantGarde" pitchFamily="34" charset="0"/>
              </a:defRPr>
            </a:lvl8pPr>
            <a:lvl9pPr marL="3885340" indent="-228549" eaLnBrk="0" fontAlgn="base" hangingPunct="0">
              <a:spcBef>
                <a:spcPct val="0"/>
              </a:spcBef>
              <a:spcAft>
                <a:spcPct val="0"/>
              </a:spcAft>
              <a:defRPr sz="2400">
                <a:solidFill>
                  <a:schemeClr val="tx1"/>
                </a:solidFill>
                <a:latin typeface="AvantGarde"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C026CD-735C-4563-BCB6-F6B5BE94F0C6}" type="slidenum">
              <a:rPr kumimoji="0" lang="en-US" sz="1200" b="0" i="0" u="none" strike="noStrike" kern="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rgbClr val="000000"/>
              </a:solidFill>
              <a:effectLst/>
              <a:uLnTx/>
              <a:uFillTx/>
              <a:latin typeface="Times New Roman" pitchFamily="18" charset="0"/>
              <a:ea typeface="+mn-ea"/>
              <a:cs typeface="+mn-cs"/>
            </a:endParaRPr>
          </a:p>
        </p:txBody>
      </p:sp>
      <p:sp>
        <p:nvSpPr>
          <p:cNvPr id="181251" name="Rectangle 2"/>
          <p:cNvSpPr>
            <a:spLocks noGrp="1" noRot="1" noChangeAspect="1" noChangeArrowheads="1" noTextEdit="1"/>
          </p:cNvSpPr>
          <p:nvPr>
            <p:ph type="sldImg"/>
          </p:nvPr>
        </p:nvSpPr>
        <p:spPr>
          <a:xfrm>
            <a:off x="2432050" y="696913"/>
            <a:ext cx="2303463" cy="1727200"/>
          </a:xfrm>
          <a:ln/>
        </p:spPr>
      </p:sp>
      <p:sp>
        <p:nvSpPr>
          <p:cNvPr id="181252" name="Rectangle 3"/>
          <p:cNvSpPr>
            <a:spLocks noGrp="1" noChangeArrowheads="1"/>
          </p:cNvSpPr>
          <p:nvPr>
            <p:ph type="body" idx="1"/>
          </p:nvPr>
        </p:nvSpPr>
        <p:spPr>
          <a:noFill/>
        </p:spPr>
        <p:txBody>
          <a:bodyPr/>
          <a:lstStyle/>
          <a:p>
            <a:r>
              <a:rPr lang="en-US" b="1" i="0" u="none" dirty="0"/>
              <a:t>Wrap Up:</a:t>
            </a:r>
          </a:p>
          <a:p>
            <a:r>
              <a:rPr lang="en-US" b="0" i="0" u="none" dirty="0"/>
              <a:t>Thank participants (and</a:t>
            </a:r>
            <a:r>
              <a:rPr lang="en-US" b="0" i="0" u="none" baseline="0" dirty="0"/>
              <a:t> ask them to complete the evaluation). </a:t>
            </a:r>
            <a:endParaRPr lang="en-US" dirty="0"/>
          </a:p>
        </p:txBody>
      </p:sp>
    </p:spTree>
    <p:extLst>
      <p:ext uri="{BB962C8B-B14F-4D97-AF65-F5344CB8AC3E}">
        <p14:creationId xmlns:p14="http://schemas.microsoft.com/office/powerpoint/2010/main" val="389837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You  might be familiar with the “1 in 4” and “1 in 6” statistic about the prevalence of child sexual abuse. We tend to talk about </a:t>
            </a:r>
            <a:r>
              <a:rPr lang="en-US" dirty="0">
                <a:cs typeface="Calibri"/>
              </a:rPr>
              <a:t>statistics as male/female, but there are many other factors that come into play with sexual violence beyond the binary genders. It's important to have a broader view than just male/female.. For instance, we know that people who identify as Transgender are twice as likely to experience sexual violence. And, less likely to seek help from a service provider.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cs typeface="Calibri"/>
              </a:rPr>
              <a:t> </a:t>
            </a:r>
            <a:r>
              <a:rPr lang="en-US" dirty="0"/>
              <a:t>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SV happens in all communities – no one is immune, but there is a lot of research showing in epidemic in some communities. For example, national data indicates that 1 in 6 women have been victims of sexual assault – among black women, it’s 1 in 5. And that number rises to 1 in 3 for women who identify as multi-racial (National Intimate Partner and Sexual Violence Survey).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(Scholars have written extensively about America’s history of objectifying African American women, and how it contributes to higher rates of sexual assault among women of color).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endParaRPr lang="en-US" dirty="0"/>
          </a:p>
          <a:p>
            <a:pPr marL="228600" indent="-228600">
              <a:spcAft>
                <a:spcPts val="400"/>
              </a:spcAft>
              <a:buClr>
                <a:schemeClr val="tx1">
                  <a:lumMod val="50000"/>
                  <a:lumOff val="50000"/>
                </a:schemeClr>
              </a:buClr>
              <a:buFont typeface="+mj-lt"/>
              <a:buAutoNum type="arabicPeriod"/>
            </a:pPr>
            <a:endParaRPr lang="en-US" sz="1200" b="0" dirty="0">
              <a:solidFill>
                <a:schemeClr val="tx1"/>
              </a:solidFill>
            </a:endParaRPr>
          </a:p>
          <a:p>
            <a:pPr marL="228600" indent="-228600">
              <a:spcAft>
                <a:spcPts val="400"/>
              </a:spcAft>
              <a:buClr>
                <a:schemeClr val="tx1">
                  <a:lumMod val="50000"/>
                  <a:lumOff val="50000"/>
                </a:schemeClr>
              </a:buClr>
              <a:buFont typeface="+mj-lt"/>
              <a:buAutoNum type="arabicPeriod"/>
            </a:pPr>
            <a:r>
              <a:rPr lang="en-US" dirty="0"/>
              <a:t>Smith</a:t>
            </a:r>
            <a:r>
              <a:rPr lang="en-US" sz="1200" b="0" dirty="0">
                <a:solidFill>
                  <a:schemeClr val="tx1"/>
                </a:solidFill>
              </a:rPr>
              <a:t>, N., Harrell, S. Sexual Abuse of Children with Disabilities: A National Snapshot. March 2013. VERA Institute.</a:t>
            </a:r>
            <a:endParaRPr lang="en-US" sz="1200" b="0" dirty="0">
              <a:solidFill>
                <a:schemeClr val="tx1"/>
              </a:solidFill>
              <a:cs typeface="Calibri"/>
            </a:endParaRPr>
          </a:p>
          <a:p>
            <a:pPr marL="228600" indent="-228600">
              <a:spcAft>
                <a:spcPts val="400"/>
              </a:spcAft>
              <a:buClr>
                <a:schemeClr val="tx1">
                  <a:lumMod val="50000"/>
                  <a:lumOff val="50000"/>
                </a:schemeClr>
              </a:buClr>
              <a:buFont typeface="+mj-lt"/>
              <a:buAutoNum type="arabicPeriod"/>
            </a:pPr>
            <a:r>
              <a:rPr lang="en-US" baseline="0" dirty="0"/>
              <a:t>YWCA Gender-based violence fact sheet</a:t>
            </a:r>
          </a:p>
          <a:p>
            <a:pPr marL="228600" indent="-228600">
              <a:buAutoNum type="arabicPeriod"/>
            </a:pPr>
            <a:r>
              <a:rPr lang="en-US" i="0" dirty="0"/>
              <a:t>RAINN</a:t>
            </a:r>
          </a:p>
          <a:p>
            <a:pPr marL="228600" indent="-228600">
              <a:buAutoNum type="arabicPeriod"/>
            </a:pPr>
            <a:r>
              <a:rPr kumimoji="0" lang="en-US" sz="1200" b="0" i="0" u="none" strike="noStrike" kern="1200" cap="none" spc="0" normalizeH="0" baseline="0" noProof="0" dirty="0">
                <a:ln>
                  <a:noFill/>
                </a:ln>
                <a:solidFill>
                  <a:prstClr val="black"/>
                </a:solidFill>
                <a:effectLst/>
                <a:uLnTx/>
                <a:uFillTx/>
                <a:latin typeface="Avenir LT Std 65 Medium" pitchFamily="34" charset="0"/>
                <a:ea typeface="+mn-ea"/>
                <a:cs typeface="Arial"/>
              </a:rPr>
              <a:t>National Institute of Justice report</a:t>
            </a:r>
          </a:p>
          <a:p>
            <a:pPr marL="228600" indent="-228600">
              <a:buAutoNum type="arabicPeriod"/>
            </a:pPr>
            <a:r>
              <a:rPr kumimoji="0" lang="en-US" sz="1200" b="0" i="0" u="none" strike="noStrike" kern="1200" cap="none" spc="0" normalizeH="0" baseline="0" noProof="0" dirty="0">
                <a:ln>
                  <a:noFill/>
                </a:ln>
                <a:solidFill>
                  <a:prstClr val="black"/>
                </a:solidFill>
                <a:effectLst/>
                <a:uLnTx/>
                <a:uFillTx/>
                <a:latin typeface="Avenir LT Std 65 Medium" pitchFamily="34" charset="0"/>
                <a:ea typeface="+mn-ea"/>
                <a:cs typeface="Arial"/>
              </a:rPr>
              <a:t>Lewis et. Al 2018 – cultureofrespect.org</a:t>
            </a:r>
          </a:p>
          <a:p>
            <a:pPr marL="228600" indent="-228600">
              <a:buAutoNum type="arabicPeriod"/>
            </a:pPr>
            <a:endParaRPr lang="en-US" i="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96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Intersectionality is – ….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Each of those risk factors and marginalized communities don’t exist in isolation. We know that women are more at risk for SV. But if a woman identifies as LGBTQ+ or is a woman of color, those risk factors stack on top of each other to create increased vulnerability. It becomes, then, important that we look at people as their whole being, and not just one piece of their identities.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endParaRPr lang="en-US" dirty="0"/>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Someone’s interlocking identities will impact their likelihood of experiencing sexual violence – but it also </a:t>
            </a:r>
            <a:r>
              <a:rPr lang="en-US" b="1" dirty="0"/>
              <a:t>impacts their experience in disclosing and seeking help. It impacts their experience navigating systems and institutions as a survivor. </a:t>
            </a:r>
            <a:r>
              <a:rPr lang="en-US" dirty="0"/>
              <a:t>What does it look like to be a person of color, or a Trans individual, and have to trust the police, the health care system, and mental health providers? Would that survivor face bias in those systems, what is the likelihood that they would experience racism or homophobia?</a:t>
            </a:r>
            <a:endParaRPr lang="en-US" dirty="0">
              <a:cs typeface="Calibri"/>
            </a:endParaRPr>
          </a:p>
          <a:p>
            <a:pPr marL="0" marR="0" lvl="0" indent="0" algn="l" defTabSz="457200">
              <a:lnSpc>
                <a:spcPct val="100000"/>
              </a:lnSpc>
              <a:spcBef>
                <a:spcPct val="20000"/>
              </a:spcBef>
              <a:spcAft>
                <a:spcPts val="1000"/>
              </a:spcAft>
              <a:buSzTx/>
              <a:buFont typeface="Wingdings" panose="05000000000000000000" pitchFamily="2" charset="2"/>
              <a:buNone/>
              <a:tabLst/>
              <a:defRPr/>
            </a:pPr>
            <a:endParaRPr lang="en-US" dirty="0">
              <a:cs typeface="Calibri"/>
            </a:endParaRPr>
          </a:p>
          <a:p>
            <a:pPr defTabSz="457200">
              <a:spcBef>
                <a:spcPct val="20000"/>
              </a:spcBef>
              <a:spcAft>
                <a:spcPts val="1000"/>
              </a:spcAft>
              <a:buFont typeface="Wingdings" panose="05000000000000000000" pitchFamily="2" charset="2"/>
              <a:defRPr/>
            </a:pPr>
            <a:r>
              <a:rPr lang="en-US" b="1" dirty="0">
                <a:cs typeface="Calibri"/>
              </a:rPr>
              <a:t>For college students specifically</a:t>
            </a:r>
            <a:r>
              <a:rPr lang="en-US" dirty="0">
                <a:cs typeface="Calibri"/>
              </a:rPr>
              <a:t>, </a:t>
            </a:r>
            <a:r>
              <a:rPr lang="en-US" dirty="0"/>
              <a:t>university response is built around cisgender, heteronormative, white experiences. This can result in traumatic misgendering, attitudes that the dynamics of SA in the LBGTQ+ community is "too confusing/messy," increased rates of victim blaming due to racist/homophobic beliefs, and a fear that their experiences will reflect/confirm stereotypes (Coulter &amp; Rankin, 2017). </a:t>
            </a:r>
            <a:endParaRPr lang="en-US" dirty="0">
              <a:cs typeface="Calibri"/>
            </a:endParaRPr>
          </a:p>
          <a:p>
            <a:pPr defTabSz="457200">
              <a:spcBef>
                <a:spcPct val="20000"/>
              </a:spcBef>
              <a:spcAft>
                <a:spcPts val="1000"/>
              </a:spcAft>
              <a:buClr>
                <a:prstClr val="black">
                  <a:lumMod val="50000"/>
                  <a:lumOff val="50000"/>
                </a:prstClr>
              </a:buClr>
              <a:defRPr/>
            </a:pPr>
            <a:endParaRPr lang="en-US" dirty="0"/>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Racial and gender identities compound a survivor’s experience in systems and institutions – ones that are often rooted in oppression and come with implicit bias, racism and homophobia.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r>
              <a:rPr lang="en-US" dirty="0"/>
              <a:t>Those systems are meant to provide aid to survivors, but become re-victimizing or re-traumatizing to the survivors navigating them. As part of an institution (conduct board) (police), you have the potential to re-traumatize survivors, and that’s what we want to avoid in thinking about your role and response to sexual violence on campus.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endParaRPr lang="en-US" dirty="0"/>
          </a:p>
          <a:p>
            <a:pPr defTabSz="457200">
              <a:spcBef>
                <a:spcPct val="20000"/>
              </a:spcBef>
              <a:spcAft>
                <a:spcPts val="1000"/>
              </a:spcAft>
              <a:buClr>
                <a:prstClr val="black">
                  <a:lumMod val="50000"/>
                  <a:lumOff val="50000"/>
                </a:prstClr>
              </a:buClr>
              <a:defRPr/>
            </a:pPr>
            <a:r>
              <a:rPr lang="en-US" dirty="0"/>
              <a:t>E.g. Gender Equity Report released by the city of </a:t>
            </a:r>
            <a:r>
              <a:rPr lang="en-US" dirty="0" err="1"/>
              <a:t>Pgh</a:t>
            </a:r>
            <a:r>
              <a:rPr lang="en-US" dirty="0"/>
              <a:t> shows disproportionate maternal mortality rate among black women.. Not because they aren’t seeking care, but because they aren’t being heard by medical providers. </a:t>
            </a:r>
          </a:p>
          <a:p>
            <a:pPr marL="0" marR="0" lvl="0" indent="0" algn="l" defTabSz="457200" rtl="0" eaLnBrk="1" fontAlgn="auto" latinLnBrk="0" hangingPunct="1">
              <a:lnSpc>
                <a:spcPct val="100000"/>
              </a:lnSpc>
              <a:spcBef>
                <a:spcPct val="20000"/>
              </a:spcBef>
              <a:spcAft>
                <a:spcPts val="1000"/>
              </a:spcAft>
              <a:buClr>
                <a:prstClr val="black">
                  <a:lumMod val="50000"/>
                  <a:lumOff val="50000"/>
                </a:prstClr>
              </a:buClr>
              <a:buSzTx/>
              <a:buFont typeface="Wingdings" panose="05000000000000000000" pitchFamily="2" charset="2"/>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4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4591">
              <a:defRPr/>
            </a:pPr>
            <a:r>
              <a:rPr lang="en-US" b="1" dirty="0"/>
              <a:t>We saw in the prevalence statistics a few minutes ago that 1 in 6 boys will experience sexual abuse by the time they are 18 years old. As students come to your campus, they bring those prior experiences along. We tend to think about instances of assault or abuse that take place while people are students, but it is just as important to consider what our students are brining with them as they come to campus. </a:t>
            </a:r>
          </a:p>
          <a:p>
            <a:pPr defTabSz="1714591">
              <a:defRPr/>
            </a:pPr>
            <a:endParaRPr lang="en-US" b="1" dirty="0"/>
          </a:p>
          <a:p>
            <a:pPr defTabSz="1714591">
              <a:defRPr/>
            </a:pPr>
            <a:r>
              <a:rPr lang="en-US" dirty="0"/>
              <a:t>While SV disproportionally impacts women, we also know that the statistics on male victims are much lower than the actual instances of violence. Male victimization remains vastly underreported, and there are unique barriers for men and boys in disclosing SA and seeking help. </a:t>
            </a:r>
          </a:p>
          <a:p>
            <a:pPr defTabSz="1714591">
              <a:defRPr/>
            </a:pPr>
            <a:r>
              <a:rPr lang="en-US" dirty="0"/>
              <a:t>Research suggests that it takes an average of 3 decades for men to report abuse. Common to see disclosure spike when high-profile cases are in the media, this helps to validate that they are not to blame and they are not abnormal. </a:t>
            </a:r>
            <a:endParaRPr lang="en-US" dirty="0">
              <a:cs typeface="Calibri"/>
            </a:endParaRPr>
          </a:p>
          <a:p>
            <a:pPr defTabSz="1714591">
              <a:spcAft>
                <a:spcPts val="400"/>
              </a:spcAft>
              <a:defRPr/>
            </a:pPr>
            <a:r>
              <a:rPr lang="en-US" dirty="0"/>
              <a:t>(</a:t>
            </a:r>
            <a:r>
              <a:rPr lang="en-US" dirty="0">
                <a:hlinkClick r:id="rId3"/>
              </a:rPr>
              <a:t>www.theguardian.com/commentisfree/2020/jan/16/male-rape-victims-sexual-abuse-support</a:t>
            </a:r>
            <a:r>
              <a:rPr lang="en-US" dirty="0"/>
              <a:t> )</a:t>
            </a:r>
          </a:p>
          <a:p>
            <a:pPr defTabSz="1714591">
              <a:spcAft>
                <a:spcPts val="400"/>
              </a:spcAft>
              <a:defRPr/>
            </a:pPr>
            <a:endParaRPr lang="en-US" dirty="0">
              <a:cs typeface="Calibri"/>
            </a:endParaRPr>
          </a:p>
          <a:p>
            <a:pPr defTabSz="1714591">
              <a:spcAft>
                <a:spcPts val="400"/>
              </a:spcAft>
              <a:defRPr/>
            </a:pPr>
            <a:r>
              <a:rPr lang="en-US" dirty="0">
                <a:cs typeface="Calibri"/>
              </a:rPr>
              <a:t>At PAAR, we serve male victims. But, we tend to see boys &lt;age 12 and adult men &gt;age 40. We have very low service rates with teens and young men. </a:t>
            </a:r>
          </a:p>
          <a:p>
            <a:pPr defTabSz="1714591">
              <a:spcAft>
                <a:spcPts val="400"/>
              </a:spcAft>
              <a:defRPr/>
            </a:pPr>
            <a:endParaRPr lang="en-US" dirty="0">
              <a:cs typeface="Calibri"/>
            </a:endParaRPr>
          </a:p>
          <a:p>
            <a:pPr defTabSz="1714591">
              <a:spcAft>
                <a:spcPts val="400"/>
              </a:spcAft>
              <a:defRPr/>
            </a:pPr>
            <a:r>
              <a:rPr lang="en-US" dirty="0">
                <a:cs typeface="Calibri"/>
              </a:rPr>
              <a:t>We can help reduce this by using neutral language when we talk about sexual violence, and being intentional not to reinforce stereotypes about what it means to be “masculine.” </a:t>
            </a:r>
          </a:p>
          <a:p>
            <a:pPr defTabSz="1714591">
              <a:spcAft>
                <a:spcPts val="400"/>
              </a:spcAft>
              <a:defRPr/>
            </a:pPr>
            <a:r>
              <a:rPr lang="en-US" dirty="0">
                <a:cs typeface="Calibri"/>
              </a:rPr>
              <a:t>Boxing people into gender roles is unhelpful – it can prevent survivors from disclosing and seeking help. E.g. “thinking boys will boys” is really not productive. </a:t>
            </a:r>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3400" b="0" i="0" u="none" strike="noStrike" kern="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7</a:t>
            </a:fld>
            <a:endParaRPr kumimoji="0" lang="en-US" sz="3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06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4591">
              <a:defRPr/>
            </a:pPr>
            <a:r>
              <a:rPr lang="en-US" dirty="0">
                <a:cs typeface="Calibri"/>
              </a:rPr>
              <a:t>Common themes in on-campus sexual assault: </a:t>
            </a: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rgbClr val="333333"/>
                </a:solidFill>
                <a:effectLst/>
                <a:latin typeface="lato"/>
                <a:ea typeface="+mn-ea"/>
                <a:cs typeface="+mn-cs"/>
                <a:hlinkClick r:id="rId3">
                  <a:extLst>
                    <a:ext uri="{A12FA001-AC4F-418D-AE19-62706E023703}">
                      <ahyp:hlinkClr xmlns:ahyp="http://schemas.microsoft.com/office/drawing/2018/hyperlinkcolor" val="tx"/>
                    </a:ext>
                  </a:extLst>
                </a:hlinkClick>
              </a:rPr>
              <a:t>84%</a:t>
            </a:r>
            <a:r>
              <a:rPr lang="en-US" sz="1200" b="0" i="0" u="none" kern="1200" dirty="0">
                <a:solidFill>
                  <a:srgbClr val="333333"/>
                </a:solidFill>
                <a:effectLst/>
                <a:latin typeface="lato"/>
                <a:ea typeface="+mn-ea"/>
                <a:cs typeface="+mn-cs"/>
              </a:rPr>
              <a:t> </a:t>
            </a:r>
            <a:r>
              <a:rPr lang="en-US" sz="1200" b="0" i="0" kern="1200" dirty="0">
                <a:solidFill>
                  <a:srgbClr val="333333"/>
                </a:solidFill>
                <a:effectLst/>
                <a:latin typeface="lato"/>
                <a:ea typeface="+mn-ea"/>
                <a:cs typeface="+mn-cs"/>
              </a:rPr>
              <a:t>of female survivors report being sexually assaulted during their first four semesters on campus. This is sometimes referred to as the “Red Zone,” which we will look at more in-depth in a minute.  </a:t>
            </a:r>
            <a:endParaRPr lang="en-US" b="0" i="0" dirty="0">
              <a:solidFill>
                <a:srgbClr val="333333"/>
              </a:solidFill>
              <a:effectLst/>
              <a:latin typeface="lato"/>
            </a:endParaRP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lato"/>
              </a:rPr>
              <a:t>90% of campus sexual assaults are committed by perpetrators that the survivor knows. </a:t>
            </a:r>
          </a:p>
          <a:p>
            <a:pPr marL="171450" marR="0" lvl="0" indent="-171450" algn="l" defTabSz="17145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lato"/>
              </a:rPr>
              <a:t>Involve alcohol consumption </a:t>
            </a:r>
          </a:p>
          <a:p>
            <a:pPr marL="0" indent="0" defTabSz="1714591">
              <a:buFont typeface="Arial" panose="020B0604020202020204" pitchFamily="34" charset="0"/>
              <a:buNone/>
              <a:defRPr/>
            </a:pPr>
            <a:endParaRPr lang="en-US" dirty="0">
              <a:cs typeface="Calibri"/>
            </a:endParaRPr>
          </a:p>
          <a:p>
            <a:pPr marL="0" indent="0" defTabSz="1714591">
              <a:buFont typeface="Arial" panose="020B0604020202020204" pitchFamily="34" charset="0"/>
              <a:buNone/>
              <a:defRPr/>
            </a:pPr>
            <a:r>
              <a:rPr lang="en-US" dirty="0">
                <a:cs typeface="Calibri"/>
              </a:rPr>
              <a:t>Source: Know Your IX and RAINN</a:t>
            </a:r>
          </a:p>
          <a:p>
            <a:pPr marL="228600" indent="-228600" defTabSz="1714591">
              <a:buFont typeface="Arial" panose="020B0604020202020204" pitchFamily="34" charset="0"/>
              <a:buAutoNum type="arabicPeriod"/>
              <a:defRPr/>
            </a:pPr>
            <a:r>
              <a:rPr lang="en-US" dirty="0">
                <a:cs typeface="Calibri"/>
              </a:rPr>
              <a:t>US Department of Justice – The Campus Sexual Assault Study (2007) </a:t>
            </a:r>
          </a:p>
          <a:p>
            <a:pPr marL="228600" indent="-228600" defTabSz="1714591">
              <a:buFont typeface="Arial" panose="020B0604020202020204" pitchFamily="34" charset="0"/>
              <a:buAutoNum type="arabicPeriod"/>
              <a:defRPr/>
            </a:pPr>
            <a:r>
              <a:rPr lang="en-US" dirty="0">
                <a:cs typeface="Calibri"/>
              </a:rPr>
              <a:t>Bureau of Justice Statistics (2000) – The Sexual Victimization of College Women </a:t>
            </a:r>
          </a:p>
          <a:p>
            <a:pPr marL="228600" indent="-228600" defTabSz="1714591">
              <a:buFont typeface="Arial" panose="020B0604020202020204" pitchFamily="34" charset="0"/>
              <a:buAutoNum type="arabicPeriod"/>
              <a:defRPr/>
            </a:pPr>
            <a:r>
              <a:rPr lang="en-US" dirty="0">
                <a:cs typeface="Calibri"/>
              </a:rPr>
              <a:t>American Addiction Centers (2020)- Sexual Assaults on College Campuses Involving Alcohol</a:t>
            </a:r>
          </a:p>
          <a:p>
            <a:pPr marL="228600" marR="0" lvl="0" indent="-228600" algn="l" defTabSz="1714591"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cs typeface="Calibri"/>
              </a:rPr>
              <a:t>US Department of Justice – The Campus Sexual Assault Study (2007) </a:t>
            </a:r>
          </a:p>
          <a:p>
            <a:pPr marL="228600" indent="-228600" defTabSz="1714591">
              <a:buFont typeface="Arial" panose="020B0604020202020204" pitchFamily="34" charset="0"/>
              <a:buAutoNum type="arabicPeriod"/>
              <a:defRPr/>
            </a:pPr>
            <a:r>
              <a:rPr lang="en-US" dirty="0">
                <a:cs typeface="Calibri"/>
              </a:rPr>
              <a:t>National Online Resource Center on Violence Against Women (2009) - Culturally Competent Service Provision to Lesbian, Gay, Bisexual and Transgender Survivors of Sexual Violence</a:t>
            </a:r>
          </a:p>
          <a:p>
            <a:pPr marL="228600" indent="-228600" defTabSz="1714591">
              <a:buFont typeface="Arial" panose="020B0604020202020204" pitchFamily="34" charset="0"/>
              <a:buAutoNum type="arabicPeriod"/>
              <a:defRPr/>
            </a:pPr>
            <a:r>
              <a:rPr lang="en-US" dirty="0">
                <a:cs typeface="Calibri"/>
              </a:rPr>
              <a:t>Bureau of Justice Statistics (2014) – Crime Against Persons with Disabilities </a:t>
            </a:r>
          </a:p>
          <a:p>
            <a:pPr marL="0" marR="0" lvl="0" indent="0" algn="l" defTabSz="17145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1714591" rtl="0" eaLnBrk="1" fontAlgn="auto" latinLnBrk="0" hangingPunct="1">
              <a:lnSpc>
                <a:spcPct val="100000"/>
              </a:lnSpc>
              <a:spcBef>
                <a:spcPts val="0"/>
              </a:spcBef>
              <a:spcAft>
                <a:spcPts val="0"/>
              </a:spcAft>
              <a:buClrTx/>
              <a:buSzTx/>
              <a:buFontTx/>
              <a:buNone/>
              <a:tabLst/>
              <a:defRPr/>
            </a:pPr>
            <a:fld id="{17505E1F-8145-42FF-B13E-DEA515E6CDA1}" type="slidenum">
              <a:rPr kumimoji="0" lang="en-US" sz="3400" b="0" i="0" u="none" strike="noStrike" kern="0" cap="none" spc="0" normalizeH="0" baseline="0" noProof="0">
                <a:ln>
                  <a:noFill/>
                </a:ln>
                <a:solidFill>
                  <a:prstClr val="black"/>
                </a:solidFill>
                <a:effectLst/>
                <a:uLnTx/>
                <a:uFillTx/>
                <a:latin typeface="Calibri"/>
                <a:ea typeface="+mn-ea"/>
                <a:cs typeface="+mn-cs"/>
              </a:rPr>
              <a:pPr marL="0" marR="0" lvl="0" indent="0" algn="r" defTabSz="1714591" rtl="0" eaLnBrk="1" fontAlgn="auto" latinLnBrk="0" hangingPunct="1">
                <a:lnSpc>
                  <a:spcPct val="100000"/>
                </a:lnSpc>
                <a:spcBef>
                  <a:spcPts val="0"/>
                </a:spcBef>
                <a:spcAft>
                  <a:spcPts val="0"/>
                </a:spcAft>
                <a:buClrTx/>
                <a:buSzTx/>
                <a:buFontTx/>
                <a:buNone/>
                <a:tabLst/>
                <a:defRPr/>
              </a:pPr>
              <a:t>8</a:t>
            </a:fld>
            <a:endParaRPr kumimoji="0" lang="en-US" sz="3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43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Coincides with countless new academic year parties/returning to campus</a:t>
            </a:r>
          </a:p>
          <a:p>
            <a:pPr marL="171450" indent="-171450">
              <a:buFont typeface="Arial" panose="020B0604020202020204" pitchFamily="34" charset="0"/>
              <a:buChar char="•"/>
            </a:pPr>
            <a:r>
              <a:rPr lang="en-US" dirty="0">
                <a:cs typeface="Calibri"/>
              </a:rPr>
              <a:t>“Rush" events</a:t>
            </a:r>
          </a:p>
          <a:p>
            <a:pPr marL="171450" indent="-171450">
              <a:buFont typeface="Arial" panose="020B0604020202020204" pitchFamily="34" charset="0"/>
              <a:buChar char="•"/>
            </a:pPr>
            <a:r>
              <a:rPr lang="en-US" dirty="0">
                <a:cs typeface="Calibri"/>
              </a:rPr>
              <a:t>Freshmen particularly vulnerable: testing independence and freedoms, lacking social networks and supports, lack of intervention skills</a:t>
            </a:r>
          </a:p>
          <a:p>
            <a:endParaRPr lang="en-US" dirty="0"/>
          </a:p>
          <a:p>
            <a:r>
              <a:rPr lang="en-US" dirty="0">
                <a:hlinkClick r:id="rId3"/>
              </a:rPr>
              <a:t>1.5.11_The-Red-Zone-Sexual-Violence-on-College-Campuses_INFOSHEET_V2.pdf (metoomvmt.org)</a:t>
            </a:r>
            <a:endParaRPr lang="en-US" dirty="0">
              <a:cs typeface="Calibri"/>
            </a:endParaRPr>
          </a:p>
          <a:p>
            <a:r>
              <a:rPr lang="en-US" dirty="0">
                <a:hlinkClick r:id="rId4"/>
              </a:rPr>
              <a:t>Statistics - Know Your IX</a:t>
            </a:r>
          </a:p>
          <a:p>
            <a:endParaRPr lang="en-US" dirty="0">
              <a:hlinkClick r:id="rId4"/>
            </a:endParaRPr>
          </a:p>
          <a:p>
            <a:r>
              <a:rPr lang="en-US" dirty="0">
                <a:hlinkClick r:id="rId5"/>
              </a:rPr>
              <a:t>Experts say new methods needed to combat the Red Zone on campuses (insidehighered.com)</a:t>
            </a:r>
          </a:p>
          <a:p>
            <a:r>
              <a:rPr lang="en-US" dirty="0">
                <a:hlinkClick r:id="rId6"/>
              </a:rPr>
              <a:t>Reclaim Red Zones — END RAPE ON CAMPUS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05E1F-8145-42FF-B13E-DEA515E6C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95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d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d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0.pdf"/><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1.pdf"/><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0" y="3931991"/>
            <a:ext cx="9144000" cy="55810"/>
            <a:chOff x="0" y="6818631"/>
            <a:chExt cx="7490884" cy="45720"/>
          </a:xfrm>
        </p:grpSpPr>
        <p:pic>
          <p:nvPicPr>
            <p:cNvPr id="9" name="Picture 8"/>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0" name="Picture 9"/>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 name="Title 1"/>
          <p:cNvSpPr>
            <a:spLocks noGrp="1"/>
          </p:cNvSpPr>
          <p:nvPr>
            <p:ph type="title"/>
          </p:nvPr>
        </p:nvSpPr>
        <p:spPr>
          <a:xfrm>
            <a:off x="722313" y="4548187"/>
            <a:ext cx="7772400" cy="1362075"/>
          </a:xfrm>
        </p:spPr>
        <p:txBody>
          <a:bodyPr anchor="t"/>
          <a:lstStyle>
            <a:lvl1pPr algn="l">
              <a:defRPr sz="4000" b="1" cap="all">
                <a:solidFill>
                  <a:srgbClr val="F5E3BB"/>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3" name="Rectangle 1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18" name="TextBox 17"/>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Tree>
    <p:extLst>
      <p:ext uri="{BB962C8B-B14F-4D97-AF65-F5344CB8AC3E}">
        <p14:creationId xmlns:p14="http://schemas.microsoft.com/office/powerpoint/2010/main" val="116427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172200" y="5991225"/>
            <a:ext cx="2133600" cy="365125"/>
          </a:xfrm>
          <a:prstGeom prst="rect">
            <a:avLst/>
          </a:prstGeom>
        </p:spPr>
        <p:txBody>
          <a:bodyPr/>
          <a:lstStyle/>
          <a:p>
            <a:fld id="{3D1D620A-2A77-4E04-83BC-2F72E435A7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475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08484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58301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0" y="3931991"/>
            <a:ext cx="9144000" cy="55810"/>
            <a:chOff x="0" y="6818631"/>
            <a:chExt cx="7490884" cy="45720"/>
          </a:xfrm>
        </p:grpSpPr>
        <p:pic>
          <p:nvPicPr>
            <p:cNvPr id="9" name="Picture 8"/>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0" name="Picture 9"/>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 name="Title 1"/>
          <p:cNvSpPr>
            <a:spLocks noGrp="1"/>
          </p:cNvSpPr>
          <p:nvPr>
            <p:ph type="title"/>
          </p:nvPr>
        </p:nvSpPr>
        <p:spPr>
          <a:xfrm>
            <a:off x="722313" y="4548187"/>
            <a:ext cx="7772400" cy="1362075"/>
          </a:xfrm>
        </p:spPr>
        <p:txBody>
          <a:bodyPr anchor="t"/>
          <a:lstStyle>
            <a:lvl1pPr algn="l">
              <a:defRPr sz="4000" b="1" cap="none" baseline="0">
                <a:solidFill>
                  <a:srgbClr val="F5E3BB"/>
                </a:solidFill>
                <a:latin typeface="Avenir LT Std 65 Medium" pitchFamily="34" charset="0"/>
              </a:defRPr>
            </a:lvl1pPr>
          </a:lstStyle>
          <a:p>
            <a:r>
              <a:rPr lang="en-US" dirty="0"/>
              <a:t>Click to edit Master title style</a:t>
            </a:r>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latin typeface="Avenir LT Std 65 Medium"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
        <p:nvSpPr>
          <p:cNvPr id="13" name="Rectangle 1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18" name="TextBox 17"/>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Tree>
    <p:extLst>
      <p:ext uri="{BB962C8B-B14F-4D97-AF65-F5344CB8AC3E}">
        <p14:creationId xmlns:p14="http://schemas.microsoft.com/office/powerpoint/2010/main" val="104803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13265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PAARtree.png"/>
          <p:cNvPicPr>
            <a:picLocks noChangeAspect="1"/>
          </p:cNvPicPr>
          <p:nvPr/>
        </p:nvPicPr>
        <p:blipFill>
          <a:blip r:embed="rId2">
            <a:alphaModFix amt="34000"/>
          </a:blip>
          <a:srcRect r="30011" b="33766"/>
          <a:stretch>
            <a:fillRect/>
          </a:stretch>
        </p:blipFill>
        <p:spPr>
          <a:xfrm>
            <a:off x="1117600" y="1356434"/>
            <a:ext cx="8026400" cy="5526966"/>
          </a:xfrm>
          <a:prstGeom prst="rect">
            <a:avLst/>
          </a:prstGeom>
        </p:spPr>
      </p:pic>
      <p:sp>
        <p:nvSpPr>
          <p:cNvPr id="10" name="Rectangle 9"/>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277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0" y="3931991"/>
            <a:ext cx="9144000" cy="55810"/>
            <a:chOff x="0" y="6818631"/>
            <a:chExt cx="7490884" cy="45720"/>
          </a:xfrm>
        </p:grpSpPr>
        <p:pic>
          <p:nvPicPr>
            <p:cNvPr id="16" name="Picture 15"/>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7" name="Picture 16"/>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0" name="Date Placeholder 3"/>
          <p:cNvSpPr>
            <a:spLocks noGrp="1"/>
          </p:cNvSpPr>
          <p:nvPr>
            <p:ph type="dt" sz="half" idx="10"/>
          </p:nvPr>
        </p:nvSpPr>
        <p:spPr>
          <a:xfrm>
            <a:off x="457200" y="6356350"/>
            <a:ext cx="2133600" cy="365125"/>
          </a:xfrm>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21" name="Footer Placeholder 4"/>
          <p:cNvSpPr>
            <a:spLocks noGrp="1"/>
          </p:cNvSpPr>
          <p:nvPr>
            <p:ph type="ftr" sz="quarter" idx="11"/>
          </p:nvPr>
        </p:nvSpPr>
        <p:spPr>
          <a:xfrm>
            <a:off x="3124200" y="6356350"/>
            <a:ext cx="2895600" cy="365125"/>
          </a:xfrm>
        </p:spPr>
        <p:txBody>
          <a:bodyPr/>
          <a:lstStyle/>
          <a:p>
            <a:endParaRPr lang="en-US">
              <a:solidFill>
                <a:prstClr val="black">
                  <a:tint val="75000"/>
                </a:prstClr>
              </a:solidFill>
            </a:endParaRPr>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
        <p:nvSpPr>
          <p:cNvPr id="23" name="Rectangle 2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4" name="Picture 23"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25" name="TextBox 24"/>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
        <p:nvSpPr>
          <p:cNvPr id="12" name="Title 1"/>
          <p:cNvSpPr txBox="1">
            <a:spLocks/>
          </p:cNvSpPr>
          <p:nvPr/>
        </p:nvSpPr>
        <p:spPr>
          <a:xfrm>
            <a:off x="3181350" y="5258129"/>
            <a:ext cx="5137150" cy="830064"/>
          </a:xfrm>
          <a:prstGeom prst="rect">
            <a:avLst/>
          </a:prstGeom>
        </p:spPr>
        <p:txBody>
          <a:bodyPr wrap="none" anchor="t">
            <a:normAutofit/>
          </a:bodyPr>
          <a:lstStyle>
            <a:lvl1pPr>
              <a:defRPr baseline="0"/>
            </a:lvl1pPr>
          </a:lstStyle>
          <a:p>
            <a:pPr algn="r" defTabSz="457200">
              <a:spcBef>
                <a:spcPct val="0"/>
              </a:spcBef>
              <a:defRPr/>
            </a:pPr>
            <a:r>
              <a:rPr lang="en-US" sz="4500" b="1" dirty="0">
                <a:solidFill>
                  <a:srgbClr val="F5E3BB"/>
                </a:solidFill>
                <a:latin typeface="Avenir LT Std 65 Medium" pitchFamily="34" charset="0"/>
                <a:cs typeface="Arial"/>
              </a:rPr>
              <a:t>Thank You</a:t>
            </a:r>
          </a:p>
        </p:txBody>
      </p:sp>
    </p:spTree>
    <p:extLst>
      <p:ext uri="{BB962C8B-B14F-4D97-AF65-F5344CB8AC3E}">
        <p14:creationId xmlns:p14="http://schemas.microsoft.com/office/powerpoint/2010/main" val="288570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30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799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521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16801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1971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6888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0" y="3931991"/>
            <a:ext cx="9144000" cy="55810"/>
            <a:chOff x="0" y="6818631"/>
            <a:chExt cx="7490884" cy="45720"/>
          </a:xfrm>
        </p:grpSpPr>
        <p:pic>
          <p:nvPicPr>
            <p:cNvPr id="9" name="Picture 8"/>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0" name="Picture 9"/>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 name="Title 1"/>
          <p:cNvSpPr>
            <a:spLocks noGrp="1"/>
          </p:cNvSpPr>
          <p:nvPr>
            <p:ph type="title"/>
          </p:nvPr>
        </p:nvSpPr>
        <p:spPr>
          <a:xfrm>
            <a:off x="722313" y="4548187"/>
            <a:ext cx="7772400" cy="1362075"/>
          </a:xfrm>
        </p:spPr>
        <p:txBody>
          <a:bodyPr anchor="t"/>
          <a:lstStyle>
            <a:lvl1pPr algn="l">
              <a:defRPr sz="4000" b="1" cap="all">
                <a:solidFill>
                  <a:srgbClr val="F5E3BB"/>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2B4C88-57DD-4276-9540-84A3FCEE62EA}" type="datetime1">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3" name="Rectangle 1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18" name="TextBox 17"/>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Tree>
    <p:extLst>
      <p:ext uri="{BB962C8B-B14F-4D97-AF65-F5344CB8AC3E}">
        <p14:creationId xmlns:p14="http://schemas.microsoft.com/office/powerpoint/2010/main" val="2640216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02ED8E-C483-46A6-98C5-926796EE30AA}" type="datetime1">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281012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PAARtree.png"/>
          <p:cNvPicPr>
            <a:picLocks noChangeAspect="1"/>
          </p:cNvPicPr>
          <p:nvPr/>
        </p:nvPicPr>
        <p:blipFill>
          <a:blip r:embed="rId2">
            <a:alphaModFix amt="34000"/>
          </a:blip>
          <a:srcRect r="30011" b="33766"/>
          <a:stretch>
            <a:fillRect/>
          </a:stretch>
        </p:blipFill>
        <p:spPr>
          <a:xfrm>
            <a:off x="1117600" y="1356434"/>
            <a:ext cx="8026400" cy="5526966"/>
          </a:xfrm>
          <a:prstGeom prst="rect">
            <a:avLst/>
          </a:prstGeom>
        </p:spPr>
      </p:pic>
      <p:sp>
        <p:nvSpPr>
          <p:cNvPr id="10" name="Rectangle 9"/>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8818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0" y="3931991"/>
            <a:ext cx="9144000" cy="55810"/>
            <a:chOff x="0" y="6818631"/>
            <a:chExt cx="7490884" cy="45720"/>
          </a:xfrm>
        </p:grpSpPr>
        <p:pic>
          <p:nvPicPr>
            <p:cNvPr id="16" name="Picture 15"/>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7" name="Picture 16"/>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0" name="Date Placeholder 3"/>
          <p:cNvSpPr>
            <a:spLocks noGrp="1"/>
          </p:cNvSpPr>
          <p:nvPr>
            <p:ph type="dt" sz="half" idx="10"/>
          </p:nvPr>
        </p:nvSpPr>
        <p:spPr>
          <a:xfrm>
            <a:off x="457200" y="6356350"/>
            <a:ext cx="2133600" cy="365125"/>
          </a:xfrm>
          <a:prstGeom prst="rect">
            <a:avLst/>
          </a:prstGeom>
        </p:spPr>
        <p:txBody>
          <a:bodyPr/>
          <a:lstStyle/>
          <a:p>
            <a:fld id="{2D7743FD-425D-4E79-A5CD-62C19BB87D4F}" type="datetime1">
              <a:rPr lang="en-US" smtClean="0">
                <a:solidFill>
                  <a:prstClr val="black"/>
                </a:solidFill>
              </a:rPr>
              <a:pPr/>
              <a:t>1/11/2021</a:t>
            </a:fld>
            <a:endParaRPr lang="en-US">
              <a:solidFill>
                <a:prstClr val="black"/>
              </a:solidFill>
            </a:endParaRPr>
          </a:p>
        </p:txBody>
      </p:sp>
      <p:sp>
        <p:nvSpPr>
          <p:cNvPr id="21" name="Footer Placeholder 4"/>
          <p:cNvSpPr>
            <a:spLocks noGrp="1"/>
          </p:cNvSpPr>
          <p:nvPr>
            <p:ph type="ftr" sz="quarter" idx="11"/>
          </p:nvPr>
        </p:nvSpPr>
        <p:spPr>
          <a:xfrm>
            <a:off x="3124200" y="6356350"/>
            <a:ext cx="2895600" cy="365125"/>
          </a:xfrm>
        </p:spPr>
        <p:txBody>
          <a:bodyPr/>
          <a:lstStyle/>
          <a:p>
            <a:endParaRPr lang="en-US">
              <a:solidFill>
                <a:prstClr val="black">
                  <a:tint val="75000"/>
                </a:prstClr>
              </a:solidFill>
            </a:endParaRPr>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0D5272CF-5C3D-45D0-BD1D-8C9D2D89FC3A}" type="slidenum">
              <a:rPr lang="en-US" smtClean="0">
                <a:solidFill>
                  <a:prstClr val="black"/>
                </a:solidFill>
              </a:rPr>
              <a:pPr/>
              <a:t>‹#›</a:t>
            </a:fld>
            <a:endParaRPr lang="en-US">
              <a:solidFill>
                <a:prstClr val="black"/>
              </a:solidFill>
            </a:endParaRPr>
          </a:p>
        </p:txBody>
      </p:sp>
      <p:sp>
        <p:nvSpPr>
          <p:cNvPr id="23" name="Rectangle 2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4" name="Picture 23"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25" name="TextBox 24"/>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
        <p:nvSpPr>
          <p:cNvPr id="12" name="Title 1"/>
          <p:cNvSpPr txBox="1">
            <a:spLocks/>
          </p:cNvSpPr>
          <p:nvPr/>
        </p:nvSpPr>
        <p:spPr>
          <a:xfrm>
            <a:off x="3181350" y="5258129"/>
            <a:ext cx="5137150" cy="830064"/>
          </a:xfrm>
          <a:prstGeom prst="rect">
            <a:avLst/>
          </a:prstGeom>
        </p:spPr>
        <p:txBody>
          <a:bodyPr wrap="none" anchor="t">
            <a:normAutofit/>
          </a:bodyPr>
          <a:lstStyle>
            <a:lvl1pPr>
              <a:defRPr baseline="0"/>
            </a:lvl1pPr>
          </a:lstStyle>
          <a:p>
            <a:pPr algn="r" defTabSz="457200">
              <a:spcBef>
                <a:spcPct val="0"/>
              </a:spcBef>
              <a:defRPr/>
            </a:pPr>
            <a:r>
              <a:rPr lang="en-US" sz="4500" b="1" dirty="0">
                <a:solidFill>
                  <a:srgbClr val="F5E3BB"/>
                </a:solidFill>
                <a:cs typeface="Arial"/>
              </a:rPr>
              <a:t>Thank You</a:t>
            </a:r>
          </a:p>
        </p:txBody>
      </p:sp>
    </p:spTree>
    <p:extLst>
      <p:ext uri="{BB962C8B-B14F-4D97-AF65-F5344CB8AC3E}">
        <p14:creationId xmlns:p14="http://schemas.microsoft.com/office/powerpoint/2010/main" val="3852540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73481B-8A48-4400-8C99-8EE4693FB4AE}" type="datetime1">
              <a:rPr lang="en-US" smtClean="0">
                <a:solidFill>
                  <a:prstClr val="black"/>
                </a:solidFill>
              </a:rPr>
              <a:pPr/>
              <a:t>1/11/2021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503711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E476CE4-18D0-467C-80A6-945BF0A9D66A}" type="datetime1">
              <a:rPr lang="en-US" smtClean="0">
                <a:solidFill>
                  <a:prstClr val="black"/>
                </a:solidFill>
              </a:rPr>
              <a:pPr/>
              <a:t>1/11/2021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172200" y="5991225"/>
            <a:ext cx="2133600" cy="365125"/>
          </a:xfrm>
          <a:prstGeom prst="rect">
            <a:avLst/>
          </a:prstGeom>
        </p:spPr>
        <p:txBody>
          <a:bodyPr/>
          <a:lstStyle/>
          <a:p>
            <a:fld id="{0D5272CF-5C3D-45D0-BD1D-8C9D2D89FC3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3509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FEDFC9-F44F-4A1D-8302-F49CAF25DC5D}" type="datetime1">
              <a:rPr lang="en-US" smtClean="0">
                <a:solidFill>
                  <a:prstClr val="black"/>
                </a:solidFill>
              </a:rPr>
              <a:pPr/>
              <a:t>1/11/2021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05274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F62949-B103-486E-B0D9-A2AC7B86C61F}" type="datetime1">
              <a:rPr lang="en-US" smtClean="0">
                <a:solidFill>
                  <a:prstClr val="black"/>
                </a:solidFill>
              </a:rPr>
              <a:pPr/>
              <a:t>1/11/2021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934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PAARtree.png"/>
          <p:cNvPicPr>
            <a:picLocks noChangeAspect="1"/>
          </p:cNvPicPr>
          <p:nvPr/>
        </p:nvPicPr>
        <p:blipFill>
          <a:blip r:embed="rId2">
            <a:alphaModFix amt="34000"/>
          </a:blip>
          <a:srcRect r="30011" b="33766"/>
          <a:stretch>
            <a:fillRect/>
          </a:stretch>
        </p:blipFill>
        <p:spPr>
          <a:xfrm>
            <a:off x="1117600" y="1356434"/>
            <a:ext cx="8026400" cy="5526966"/>
          </a:xfrm>
          <a:prstGeom prst="rect">
            <a:avLst/>
          </a:prstGeom>
        </p:spPr>
      </p:pic>
      <p:sp>
        <p:nvSpPr>
          <p:cNvPr id="10" name="Rectangle 9"/>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2000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75C53D-89B4-4626-A8EC-A2098BE45ADD}" type="datetime1">
              <a:rPr lang="en-US" smtClean="0">
                <a:solidFill>
                  <a:prstClr val="black"/>
                </a:solidFill>
              </a:rPr>
              <a:pPr/>
              <a:t>1/11/2021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172200" y="5991225"/>
            <a:ext cx="2133600" cy="365125"/>
          </a:xfrm>
          <a:prstGeom prst="rect">
            <a:avLst/>
          </a:prstGeom>
        </p:spPr>
        <p:txBody>
          <a:bodyPr/>
          <a:lstStyle/>
          <a:p>
            <a:fld id="{0D5272CF-5C3D-45D0-BD1D-8C9D2D89FC3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5197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9E6377-1375-4BE3-9CAB-FD3776BF988A}" type="datetime1">
              <a:rPr lang="en-US" smtClean="0">
                <a:solidFill>
                  <a:prstClr val="black"/>
                </a:solidFill>
              </a:rPr>
              <a:pPr/>
              <a:t>1/11/2021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172200" y="5991225"/>
            <a:ext cx="2133600" cy="365125"/>
          </a:xfrm>
          <a:prstGeom prst="rect">
            <a:avLst/>
          </a:prstGeom>
        </p:spPr>
        <p:txBody>
          <a:bodyPr/>
          <a:lstStyle/>
          <a:p>
            <a:fld id="{0D5272CF-5C3D-45D0-BD1D-8C9D2D89FC3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0559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171AF3-22C9-48B0-A169-8B6209191958}" type="datetime1">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5151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D6B0A9-6682-47A2-B211-957224F1178F}" type="datetime1">
              <a:rPr lang="en-US" smtClean="0">
                <a:solidFill>
                  <a:prstClr val="black"/>
                </a:solidFill>
              </a:rPr>
              <a:pPr/>
              <a:t>1/11/2021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483796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0" y="3931991"/>
            <a:ext cx="9144000" cy="55810"/>
            <a:chOff x="0" y="6818631"/>
            <a:chExt cx="7490884" cy="45720"/>
          </a:xfrm>
        </p:grpSpPr>
        <p:pic>
          <p:nvPicPr>
            <p:cNvPr id="9" name="Picture 8"/>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0" name="Picture 9"/>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 name="Title 1"/>
          <p:cNvSpPr>
            <a:spLocks noGrp="1"/>
          </p:cNvSpPr>
          <p:nvPr>
            <p:ph type="title"/>
          </p:nvPr>
        </p:nvSpPr>
        <p:spPr>
          <a:xfrm>
            <a:off x="722313" y="4548187"/>
            <a:ext cx="7772400" cy="1362075"/>
          </a:xfrm>
        </p:spPr>
        <p:txBody>
          <a:bodyPr anchor="t"/>
          <a:lstStyle>
            <a:lvl1pPr algn="l">
              <a:defRPr sz="4000" b="1" cap="none" baseline="0">
                <a:solidFill>
                  <a:srgbClr val="F5E3BB"/>
                </a:solidFill>
                <a:latin typeface="Avenir LT Std 65 Medium" pitchFamily="34" charset="0"/>
              </a:defRPr>
            </a:lvl1pPr>
          </a:lstStyle>
          <a:p>
            <a:r>
              <a:rPr lang="en-US"/>
              <a:t>Click to edit Master title style</a:t>
            </a:r>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latin typeface="Avenir LT Std 65 Medium"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32C92-7162-4F80-9564-892B03D3FEB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
        <p:nvSpPr>
          <p:cNvPr id="13" name="Rectangle 1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18" name="TextBox 17"/>
          <p:cNvSpPr txBox="1"/>
          <p:nvPr/>
        </p:nvSpPr>
        <p:spPr>
          <a:xfrm>
            <a:off x="990600" y="3533001"/>
            <a:ext cx="7162800" cy="276999"/>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spc="300" baseline="30000">
                <a:solidFill>
                  <a:schemeClr val="tx1">
                    <a:lumMod val="65000"/>
                    <a:lumOff val="35000"/>
                  </a:schemeClr>
                </a:solidFill>
                <a:latin typeface="+mn-lt"/>
                <a:ea typeface="+mn-ea"/>
                <a:cs typeface="+mn-cs"/>
              </a:rPr>
              <a:t>RESPOND, EDUCATE &amp; ADVOCATE </a:t>
            </a:r>
            <a:r>
              <a:rPr lang="en-US" sz="1800" kern="1200" spc="300" baseline="30000">
                <a:solidFill>
                  <a:srgbClr val="0E718A"/>
                </a:solidFill>
                <a:latin typeface="+mn-lt"/>
                <a:ea typeface="+mn-ea"/>
                <a:cs typeface="+mn-cs"/>
              </a:rPr>
              <a:t>TO END SEXUAL VIOLENCE </a:t>
            </a:r>
          </a:p>
        </p:txBody>
      </p:sp>
    </p:spTree>
    <p:extLst>
      <p:ext uri="{BB962C8B-B14F-4D97-AF65-F5344CB8AC3E}">
        <p14:creationId xmlns:p14="http://schemas.microsoft.com/office/powerpoint/2010/main" val="3376682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32C92-7162-4F80-9564-892B03D3FEB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6491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AARtree.png"/>
          <p:cNvPicPr>
            <a:picLocks noChangeAspect="1"/>
          </p:cNvPicPr>
          <p:nvPr/>
        </p:nvPicPr>
        <p:blipFill>
          <a:blip r:embed="rId2">
            <a:alphaModFix amt="34000"/>
          </a:blip>
          <a:srcRect r="30011" b="33766"/>
          <a:stretch>
            <a:fillRect/>
          </a:stretch>
        </p:blipFill>
        <p:spPr>
          <a:xfrm>
            <a:off x="1117600" y="1356434"/>
            <a:ext cx="8026400" cy="5526966"/>
          </a:xfrm>
          <a:prstGeom prst="rect">
            <a:avLst/>
          </a:prstGeom>
        </p:spPr>
      </p:pic>
      <p:sp>
        <p:nvSpPr>
          <p:cNvPr id="10" name="Rectangle 9"/>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5027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0" y="3931991"/>
            <a:ext cx="9144000" cy="55810"/>
            <a:chOff x="0" y="6818631"/>
            <a:chExt cx="7490884" cy="45720"/>
          </a:xfrm>
        </p:grpSpPr>
        <p:pic>
          <p:nvPicPr>
            <p:cNvPr id="16" name="Picture 15"/>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7" name="Picture 16"/>
            <p:cNvPicPr/>
            <p:nvPr userDrawn="1"/>
          </p:nvPicPr>
          <mc:AlternateContent xmlns:mc="http://schemas.openxmlformats.org/markup-compatibility/2006">
            <mc:Choice xmlns="" xmlns:ma="http://schemas.microsoft.com/office/mac/drawingml/2008/main" xmlns:mv="urn:schemas-microsoft-com:mac:vml"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0" name="Date Placeholder 3"/>
          <p:cNvSpPr>
            <a:spLocks noGrp="1"/>
          </p:cNvSpPr>
          <p:nvPr>
            <p:ph type="dt" sz="half" idx="10"/>
          </p:nvPr>
        </p:nvSpPr>
        <p:spPr>
          <a:xfrm>
            <a:off x="457200" y="6356350"/>
            <a:ext cx="2133600" cy="365125"/>
          </a:xfrm>
        </p:spPr>
        <p:txBody>
          <a:bodyPr/>
          <a:lstStyle/>
          <a:p>
            <a:fld id="{A7832C92-7162-4F80-9564-892B03D3FEBE}" type="datetimeFigureOut">
              <a:rPr lang="en-US" smtClean="0"/>
              <a:t>1/11/2021</a:t>
            </a:fld>
            <a:endParaRPr lang="en-US"/>
          </a:p>
        </p:txBody>
      </p:sp>
      <p:sp>
        <p:nvSpPr>
          <p:cNvPr id="21" name="Footer Placeholder 4"/>
          <p:cNvSpPr>
            <a:spLocks noGrp="1"/>
          </p:cNvSpPr>
          <p:nvPr>
            <p:ph type="ftr" sz="quarter" idx="11"/>
          </p:nvPr>
        </p:nvSpPr>
        <p:spPr>
          <a:xfrm>
            <a:off x="3124200" y="6356350"/>
            <a:ext cx="2895600" cy="365125"/>
          </a:xfrm>
        </p:spPr>
        <p:txBody>
          <a:bodyPr/>
          <a:lstStyle/>
          <a:p>
            <a:endParaRPr lang="en-US"/>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
        <p:nvSpPr>
          <p:cNvPr id="23" name="Rectangle 2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25" name="TextBox 24"/>
          <p:cNvSpPr txBox="1"/>
          <p:nvPr/>
        </p:nvSpPr>
        <p:spPr>
          <a:xfrm>
            <a:off x="990600" y="3533001"/>
            <a:ext cx="7162800" cy="276999"/>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spc="300" baseline="30000">
                <a:solidFill>
                  <a:schemeClr val="tx1">
                    <a:lumMod val="65000"/>
                    <a:lumOff val="35000"/>
                  </a:schemeClr>
                </a:solidFill>
                <a:latin typeface="+mn-lt"/>
                <a:ea typeface="+mn-ea"/>
                <a:cs typeface="+mn-cs"/>
              </a:rPr>
              <a:t>RESPOND, EDUCATE &amp; ADVOCATE </a:t>
            </a:r>
            <a:r>
              <a:rPr lang="en-US" sz="1800" kern="1200" spc="300" baseline="30000">
                <a:solidFill>
                  <a:srgbClr val="0E718A"/>
                </a:solidFill>
                <a:latin typeface="+mn-lt"/>
                <a:ea typeface="+mn-ea"/>
                <a:cs typeface="+mn-cs"/>
              </a:rPr>
              <a:t>TO END SEXUAL VIOLENCE </a:t>
            </a:r>
          </a:p>
        </p:txBody>
      </p:sp>
      <p:sp>
        <p:nvSpPr>
          <p:cNvPr id="12" name="Title 1"/>
          <p:cNvSpPr txBox="1">
            <a:spLocks/>
          </p:cNvSpPr>
          <p:nvPr/>
        </p:nvSpPr>
        <p:spPr>
          <a:xfrm>
            <a:off x="3181350" y="5258129"/>
            <a:ext cx="5137150" cy="830064"/>
          </a:xfrm>
          <a:prstGeom prst="rect">
            <a:avLst/>
          </a:prstGeom>
        </p:spPr>
        <p:txBody>
          <a:bodyPr wrap="none" anchor="t">
            <a:normAutofit/>
          </a:bodyPr>
          <a:lstStyle>
            <a:lvl1pPr>
              <a:defRPr baseline="0"/>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a:ln>
                  <a:noFill/>
                </a:ln>
                <a:solidFill>
                  <a:srgbClr val="F5E3BB"/>
                </a:solidFill>
                <a:effectLst/>
                <a:uLnTx/>
                <a:uFillTx/>
                <a:latin typeface="Avenir LT Std 65 Medium" pitchFamily="34" charset="0"/>
                <a:ea typeface="+mj-ea"/>
                <a:cs typeface="Arial"/>
              </a:rPr>
              <a:t>Thank You</a:t>
            </a:r>
          </a:p>
        </p:txBody>
      </p:sp>
    </p:spTree>
    <p:extLst>
      <p:ext uri="{BB962C8B-B14F-4D97-AF65-F5344CB8AC3E}">
        <p14:creationId xmlns:p14="http://schemas.microsoft.com/office/powerpoint/2010/main" val="3640493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32C92-7162-4F80-9564-892B03D3FEBE}"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Tree>
    <p:extLst>
      <p:ext uri="{BB962C8B-B14F-4D97-AF65-F5344CB8AC3E}">
        <p14:creationId xmlns:p14="http://schemas.microsoft.com/office/powerpoint/2010/main" val="3163743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32C92-7162-4F80-9564-892B03D3FEBE}"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Tree>
    <p:extLst>
      <p:ext uri="{BB962C8B-B14F-4D97-AF65-F5344CB8AC3E}">
        <p14:creationId xmlns:p14="http://schemas.microsoft.com/office/powerpoint/2010/main" val="32315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0" y="3931991"/>
            <a:ext cx="9144000" cy="55810"/>
            <a:chOff x="0" y="6818631"/>
            <a:chExt cx="7490884" cy="45720"/>
          </a:xfrm>
        </p:grpSpPr>
        <p:pic>
          <p:nvPicPr>
            <p:cNvPr id="16" name="Picture 15"/>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7" name="Picture 16"/>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0" name="Date Placeholder 3"/>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21" name="Footer Placeholder 4"/>
          <p:cNvSpPr>
            <a:spLocks noGrp="1"/>
          </p:cNvSpPr>
          <p:nvPr>
            <p:ph type="ftr" sz="quarter" idx="11"/>
          </p:nvPr>
        </p:nvSpPr>
        <p:spPr>
          <a:xfrm>
            <a:off x="3124200" y="6356350"/>
            <a:ext cx="2895600" cy="365125"/>
          </a:xfrm>
        </p:spPr>
        <p:txBody>
          <a:bodyPr/>
          <a:lstStyle/>
          <a:p>
            <a:endParaRPr lang="en-US">
              <a:solidFill>
                <a:prstClr val="black">
                  <a:tint val="75000"/>
                </a:prstClr>
              </a:solidFill>
            </a:endParaRPr>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3D1D620A-2A77-4E04-83BC-2F72E435A772}" type="slidenum">
              <a:rPr lang="en-US" smtClean="0">
                <a:solidFill>
                  <a:prstClr val="black"/>
                </a:solidFill>
              </a:rPr>
              <a:pPr/>
              <a:t>‹#›</a:t>
            </a:fld>
            <a:endParaRPr lang="en-US">
              <a:solidFill>
                <a:prstClr val="black"/>
              </a:solidFill>
            </a:endParaRPr>
          </a:p>
        </p:txBody>
      </p:sp>
      <p:sp>
        <p:nvSpPr>
          <p:cNvPr id="23" name="Rectangle 2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4" name="Picture 23"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25" name="TextBox 24"/>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
        <p:nvSpPr>
          <p:cNvPr id="12" name="Title 1"/>
          <p:cNvSpPr txBox="1">
            <a:spLocks/>
          </p:cNvSpPr>
          <p:nvPr/>
        </p:nvSpPr>
        <p:spPr>
          <a:xfrm>
            <a:off x="3181350" y="5258129"/>
            <a:ext cx="5137150" cy="830064"/>
          </a:xfrm>
          <a:prstGeom prst="rect">
            <a:avLst/>
          </a:prstGeom>
        </p:spPr>
        <p:txBody>
          <a:bodyPr wrap="none" anchor="t">
            <a:normAutofit/>
          </a:bodyPr>
          <a:lstStyle>
            <a:lvl1pPr>
              <a:defRPr baseline="0"/>
            </a:lvl1pPr>
          </a:lstStyle>
          <a:p>
            <a:pPr algn="r" defTabSz="457200">
              <a:spcBef>
                <a:spcPct val="0"/>
              </a:spcBef>
              <a:defRPr/>
            </a:pPr>
            <a:r>
              <a:rPr lang="en-US" sz="4500" b="1" dirty="0">
                <a:solidFill>
                  <a:srgbClr val="F5E3BB"/>
                </a:solidFill>
                <a:cs typeface="Arial"/>
              </a:rPr>
              <a:t>Thank You</a:t>
            </a:r>
          </a:p>
        </p:txBody>
      </p:sp>
    </p:spTree>
    <p:extLst>
      <p:ext uri="{BB962C8B-B14F-4D97-AF65-F5344CB8AC3E}">
        <p14:creationId xmlns:p14="http://schemas.microsoft.com/office/powerpoint/2010/main" val="3998649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fld id="{A7832C92-7162-4F80-9564-892B03D3FEBE}"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Tree>
    <p:extLst>
      <p:ext uri="{BB962C8B-B14F-4D97-AF65-F5344CB8AC3E}">
        <p14:creationId xmlns:p14="http://schemas.microsoft.com/office/powerpoint/2010/main" val="3976143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32C92-7162-4F80-9564-892B03D3FEBE}"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Tree>
    <p:extLst>
      <p:ext uri="{BB962C8B-B14F-4D97-AF65-F5344CB8AC3E}">
        <p14:creationId xmlns:p14="http://schemas.microsoft.com/office/powerpoint/2010/main" val="291454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32C92-7162-4F80-9564-892B03D3FEBE}"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t>‹#›</a:t>
            </a:fld>
            <a:endParaRPr lang="en-US"/>
          </a:p>
        </p:txBody>
      </p:sp>
    </p:spTree>
    <p:extLst>
      <p:ext uri="{BB962C8B-B14F-4D97-AF65-F5344CB8AC3E}">
        <p14:creationId xmlns:p14="http://schemas.microsoft.com/office/powerpoint/2010/main" val="1972546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grpSp>
        <p:nvGrpSpPr>
          <p:cNvPr id="12" name="Group 11"/>
          <p:cNvGrpSpPr/>
          <p:nvPr/>
        </p:nvGrpSpPr>
        <p:grpSpPr>
          <a:xfrm>
            <a:off x="0" y="3931991"/>
            <a:ext cx="9144000" cy="55810"/>
            <a:chOff x="0" y="6818631"/>
            <a:chExt cx="7490884" cy="45720"/>
          </a:xfrm>
        </p:grpSpPr>
        <p:pic>
          <p:nvPicPr>
            <p:cNvPr id="9" name="Picture 8"/>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0" name="Picture 9"/>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 name="Title 1"/>
          <p:cNvSpPr>
            <a:spLocks noGrp="1"/>
          </p:cNvSpPr>
          <p:nvPr>
            <p:ph type="title"/>
          </p:nvPr>
        </p:nvSpPr>
        <p:spPr>
          <a:xfrm>
            <a:off x="722313" y="4548187"/>
            <a:ext cx="7772400" cy="1362075"/>
          </a:xfrm>
        </p:spPr>
        <p:txBody>
          <a:bodyPr anchor="t"/>
          <a:lstStyle>
            <a:lvl1pPr algn="l">
              <a:defRPr sz="4000" b="1" cap="all">
                <a:solidFill>
                  <a:srgbClr val="F5E3BB"/>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3" name="Rectangle 1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pic>
        <p:nvPicPr>
          <p:cNvPr id="16" name="Picture 15"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18" name="TextBox 17"/>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Tree>
    <p:extLst>
      <p:ext uri="{BB962C8B-B14F-4D97-AF65-F5344CB8AC3E}">
        <p14:creationId xmlns:p14="http://schemas.microsoft.com/office/powerpoint/2010/main" val="4082134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83725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pic>
        <p:nvPicPr>
          <p:cNvPr id="8" name="Picture 7" descr="PAARtree.png"/>
          <p:cNvPicPr>
            <a:picLocks noChangeAspect="1"/>
          </p:cNvPicPr>
          <p:nvPr/>
        </p:nvPicPr>
        <p:blipFill>
          <a:blip r:embed="rId2">
            <a:alphaModFix amt="34000"/>
          </a:blip>
          <a:srcRect r="30011" b="33766"/>
          <a:stretch>
            <a:fillRect/>
          </a:stretch>
        </p:blipFill>
        <p:spPr>
          <a:xfrm>
            <a:off x="1117600" y="1356434"/>
            <a:ext cx="8026400" cy="5526966"/>
          </a:xfrm>
          <a:prstGeom prst="rect">
            <a:avLst/>
          </a:prstGeom>
        </p:spPr>
      </p:pic>
      <p:sp>
        <p:nvSpPr>
          <p:cNvPr id="10" name="Rectangle 9"/>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5835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14" name="Rectangle 13"/>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grpSp>
        <p:nvGrpSpPr>
          <p:cNvPr id="15" name="Group 14"/>
          <p:cNvGrpSpPr/>
          <p:nvPr/>
        </p:nvGrpSpPr>
        <p:grpSpPr>
          <a:xfrm>
            <a:off x="0" y="3931991"/>
            <a:ext cx="9144000" cy="55810"/>
            <a:chOff x="0" y="6818631"/>
            <a:chExt cx="7490884" cy="45720"/>
          </a:xfrm>
        </p:grpSpPr>
        <p:pic>
          <p:nvPicPr>
            <p:cNvPr id="16" name="Picture 15"/>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7" name="Picture 16"/>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0" name="Date Placeholder 3"/>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21" name="Footer Placeholder 4"/>
          <p:cNvSpPr>
            <a:spLocks noGrp="1"/>
          </p:cNvSpPr>
          <p:nvPr>
            <p:ph type="ftr" sz="quarter" idx="11"/>
          </p:nvPr>
        </p:nvSpPr>
        <p:spPr>
          <a:xfrm>
            <a:off x="3124200" y="6356350"/>
            <a:ext cx="2895600" cy="365125"/>
          </a:xfrm>
        </p:spPr>
        <p:txBody>
          <a:bodyPr/>
          <a:lstStyle/>
          <a:p>
            <a:pPr>
              <a:defRPr/>
            </a:pPr>
            <a:endParaRPr lang="en-US">
              <a:solidFill>
                <a:prstClr val="black">
                  <a:tint val="75000"/>
                </a:prstClr>
              </a:solidFill>
            </a:endParaRPr>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pPr eaLnBrk="0" fontAlgn="base" hangingPunct="0">
              <a:spcBef>
                <a:spcPct val="0"/>
              </a:spcBef>
              <a:spcAft>
                <a:spcPct val="0"/>
              </a:spcAft>
              <a:defRPr/>
            </a:pPr>
            <a:fld id="{B5C46FF2-868F-4947-AF04-D6DF964C6D27}" type="slidenum">
              <a:rPr lang="en-US" sz="2400" smtClean="0">
                <a:solidFill>
                  <a:prstClr val="black"/>
                </a:solidFill>
                <a:latin typeface="AvantGarde" pitchFamily="34" charset="0"/>
              </a:rPr>
              <a:pPr eaLnBrk="0" fontAlgn="base" hangingPunct="0">
                <a:spcBef>
                  <a:spcPct val="0"/>
                </a:spcBef>
                <a:spcAft>
                  <a:spcPct val="0"/>
                </a:spcAft>
                <a:defRPr/>
              </a:pPr>
              <a:t>‹#›</a:t>
            </a:fld>
            <a:endParaRPr lang="en-US" sz="2400">
              <a:solidFill>
                <a:prstClr val="black"/>
              </a:solidFill>
              <a:latin typeface="AvantGarde" pitchFamily="34" charset="0"/>
            </a:endParaRPr>
          </a:p>
        </p:txBody>
      </p:sp>
      <p:sp>
        <p:nvSpPr>
          <p:cNvPr id="23" name="Rectangle 2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pic>
        <p:nvPicPr>
          <p:cNvPr id="24" name="Picture 23"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25" name="TextBox 24"/>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dirty="0">
                <a:solidFill>
                  <a:prstClr val="black">
                    <a:lumMod val="65000"/>
                    <a:lumOff val="35000"/>
                  </a:prstClr>
                </a:solidFill>
              </a:rPr>
              <a:t>RESPOND, EDUCATE &amp; ADVOCATE </a:t>
            </a:r>
            <a:r>
              <a:rPr lang="en-US" spc="300" baseline="30000" dirty="0">
                <a:solidFill>
                  <a:srgbClr val="0E718A"/>
                </a:solidFill>
              </a:rPr>
              <a:t>TO END SEXUAL VIOLENCE </a:t>
            </a:r>
          </a:p>
        </p:txBody>
      </p:sp>
      <p:sp>
        <p:nvSpPr>
          <p:cNvPr id="12" name="Title 1"/>
          <p:cNvSpPr txBox="1">
            <a:spLocks/>
          </p:cNvSpPr>
          <p:nvPr/>
        </p:nvSpPr>
        <p:spPr>
          <a:xfrm>
            <a:off x="3181350" y="5258129"/>
            <a:ext cx="5137150" cy="830064"/>
          </a:xfrm>
          <a:prstGeom prst="rect">
            <a:avLst/>
          </a:prstGeom>
        </p:spPr>
        <p:txBody>
          <a:bodyPr wrap="none" anchor="t">
            <a:normAutofit/>
          </a:bodyPr>
          <a:lstStyle>
            <a:lvl1pPr>
              <a:defRPr baseline="0"/>
            </a:lvl1pPr>
          </a:lstStyle>
          <a:p>
            <a:pPr algn="r" defTabSz="457200">
              <a:spcBef>
                <a:spcPct val="0"/>
              </a:spcBef>
              <a:defRPr/>
            </a:pPr>
            <a:r>
              <a:rPr lang="en-US" sz="4500" b="1" dirty="0">
                <a:solidFill>
                  <a:srgbClr val="F5E3BB"/>
                </a:solidFill>
                <a:cs typeface="Arial"/>
              </a:rPr>
              <a:t>Thank You</a:t>
            </a:r>
          </a:p>
        </p:txBody>
      </p:sp>
    </p:spTree>
    <p:extLst>
      <p:ext uri="{BB962C8B-B14F-4D97-AF65-F5344CB8AC3E}">
        <p14:creationId xmlns:p14="http://schemas.microsoft.com/office/powerpoint/2010/main" val="1092890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1426673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172200" y="5991225"/>
            <a:ext cx="2133600" cy="365125"/>
          </a:xfrm>
          <a:prstGeom prst="rect">
            <a:avLst/>
          </a:prstGeom>
        </p:spPr>
        <p:txBody>
          <a:bodyPr/>
          <a:lstStyle/>
          <a:p>
            <a:pPr eaLnBrk="0" fontAlgn="base" hangingPunct="0">
              <a:spcBef>
                <a:spcPct val="0"/>
              </a:spcBef>
              <a:spcAft>
                <a:spcPct val="0"/>
              </a:spcAft>
              <a:defRPr/>
            </a:pPr>
            <a:fld id="{1788B1B3-E869-464D-B09A-0C3D74AADDF7}" type="slidenum">
              <a:rPr lang="en-US" sz="2400" smtClean="0">
                <a:solidFill>
                  <a:prstClr val="black"/>
                </a:solidFill>
                <a:latin typeface="AvantGarde" pitchFamily="34" charset="0"/>
              </a:rPr>
              <a:pPr eaLnBrk="0" fontAlgn="base" hangingPunct="0">
                <a:spcBef>
                  <a:spcPct val="0"/>
                </a:spcBef>
                <a:spcAft>
                  <a:spcPct val="0"/>
                </a:spcAft>
                <a:defRPr/>
              </a:pPr>
              <a:t>‹#›</a:t>
            </a:fld>
            <a:endParaRPr lang="en-US" sz="2400">
              <a:solidFill>
                <a:prstClr val="black"/>
              </a:solidFill>
              <a:latin typeface="AvantGarde" pitchFamily="34" charset="0"/>
            </a:endParaRPr>
          </a:p>
        </p:txBody>
      </p:sp>
    </p:spTree>
    <p:extLst>
      <p:ext uri="{BB962C8B-B14F-4D97-AF65-F5344CB8AC3E}">
        <p14:creationId xmlns:p14="http://schemas.microsoft.com/office/powerpoint/2010/main" val="2112535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371586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964310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2427707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172200" y="5991225"/>
            <a:ext cx="2133600" cy="365125"/>
          </a:xfrm>
          <a:prstGeom prst="rect">
            <a:avLst/>
          </a:prstGeom>
        </p:spPr>
        <p:txBody>
          <a:bodyPr/>
          <a:lstStyle/>
          <a:p>
            <a:pPr eaLnBrk="0" fontAlgn="base" hangingPunct="0">
              <a:spcBef>
                <a:spcPct val="0"/>
              </a:spcBef>
              <a:spcAft>
                <a:spcPct val="0"/>
              </a:spcAft>
              <a:defRPr/>
            </a:pPr>
            <a:fld id="{92026787-A5BB-43CF-95A7-D6CE76AF8E33}" type="slidenum">
              <a:rPr lang="en-US" sz="2400" smtClean="0">
                <a:solidFill>
                  <a:prstClr val="black"/>
                </a:solidFill>
                <a:latin typeface="AvantGarde" pitchFamily="34" charset="0"/>
              </a:rPr>
              <a:pPr eaLnBrk="0" fontAlgn="base" hangingPunct="0">
                <a:spcBef>
                  <a:spcPct val="0"/>
                </a:spcBef>
                <a:spcAft>
                  <a:spcPct val="0"/>
                </a:spcAft>
                <a:defRPr/>
              </a:pPr>
              <a:t>‹#›</a:t>
            </a:fld>
            <a:endParaRPr lang="en-US" sz="2400">
              <a:solidFill>
                <a:prstClr val="black"/>
              </a:solidFill>
              <a:latin typeface="AvantGarde" pitchFamily="34" charset="0"/>
            </a:endParaRPr>
          </a:p>
        </p:txBody>
      </p:sp>
    </p:spTree>
    <p:extLst>
      <p:ext uri="{BB962C8B-B14F-4D97-AF65-F5344CB8AC3E}">
        <p14:creationId xmlns:p14="http://schemas.microsoft.com/office/powerpoint/2010/main" val="3655061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172200" y="5991225"/>
            <a:ext cx="2133600" cy="365125"/>
          </a:xfrm>
          <a:prstGeom prst="rect">
            <a:avLst/>
          </a:prstGeom>
        </p:spPr>
        <p:txBody>
          <a:bodyPr/>
          <a:lstStyle/>
          <a:p>
            <a:pPr eaLnBrk="0" fontAlgn="base" hangingPunct="0">
              <a:spcBef>
                <a:spcPct val="0"/>
              </a:spcBef>
              <a:spcAft>
                <a:spcPct val="0"/>
              </a:spcAft>
              <a:defRPr/>
            </a:pPr>
            <a:fld id="{E633D410-DD16-4941-BD29-904ACD7BC7E8}" type="slidenum">
              <a:rPr lang="en-US" sz="2400" smtClean="0">
                <a:solidFill>
                  <a:prstClr val="black"/>
                </a:solidFill>
                <a:latin typeface="AvantGarde" pitchFamily="34" charset="0"/>
              </a:rPr>
              <a:pPr eaLnBrk="0" fontAlgn="base" hangingPunct="0">
                <a:spcBef>
                  <a:spcPct val="0"/>
                </a:spcBef>
                <a:spcAft>
                  <a:spcPct val="0"/>
                </a:spcAft>
                <a:defRPr/>
              </a:pPr>
              <a:t>‹#›</a:t>
            </a:fld>
            <a:endParaRPr lang="en-US" sz="2400">
              <a:solidFill>
                <a:prstClr val="black"/>
              </a:solidFill>
              <a:latin typeface="AvantGarde" pitchFamily="34" charset="0"/>
            </a:endParaRPr>
          </a:p>
        </p:txBody>
      </p:sp>
    </p:spTree>
    <p:extLst>
      <p:ext uri="{BB962C8B-B14F-4D97-AF65-F5344CB8AC3E}">
        <p14:creationId xmlns:p14="http://schemas.microsoft.com/office/powerpoint/2010/main" val="427228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2703900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0" fontAlgn="base" hangingPunct="0">
              <a:spcBef>
                <a:spcPct val="0"/>
              </a:spcBef>
              <a:spcAft>
                <a:spcPct val="0"/>
              </a:spcAft>
              <a:defRPr/>
            </a:pPr>
            <a:endParaRPr lang="en-US" sz="2400">
              <a:solidFill>
                <a:prstClr val="black"/>
              </a:solidFill>
              <a:latin typeface="AvantGarde"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1850719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0" y="3931991"/>
            <a:ext cx="9144000" cy="55810"/>
            <a:chOff x="0" y="6818631"/>
            <a:chExt cx="7490884" cy="45720"/>
          </a:xfrm>
        </p:grpSpPr>
        <p:pic>
          <p:nvPicPr>
            <p:cNvPr id="9" name="Picture 8"/>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0" name="Picture 9"/>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 name="Title 1"/>
          <p:cNvSpPr>
            <a:spLocks noGrp="1"/>
          </p:cNvSpPr>
          <p:nvPr>
            <p:ph type="title"/>
          </p:nvPr>
        </p:nvSpPr>
        <p:spPr>
          <a:xfrm>
            <a:off x="722313" y="4548187"/>
            <a:ext cx="7772400" cy="1362075"/>
          </a:xfrm>
        </p:spPr>
        <p:txBody>
          <a:bodyPr anchor="t"/>
          <a:lstStyle>
            <a:lvl1pPr algn="l">
              <a:defRPr sz="4000" b="1" cap="none" baseline="0">
                <a:solidFill>
                  <a:srgbClr val="F5E3BB"/>
                </a:solidFill>
                <a:latin typeface="Avenir LT Std 65 Medium" pitchFamily="34" charset="0"/>
              </a:defRPr>
            </a:lvl1pPr>
          </a:lstStyle>
          <a:p>
            <a:r>
              <a:rPr lang="en-US"/>
              <a:t>Click to edit Master title style</a:t>
            </a:r>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latin typeface="Avenir LT Std 65 Medium"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
        <p:nvSpPr>
          <p:cNvPr id="13" name="Rectangle 1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18" name="TextBox 17"/>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a:solidFill>
                  <a:prstClr val="black">
                    <a:lumMod val="65000"/>
                    <a:lumOff val="35000"/>
                  </a:prstClr>
                </a:solidFill>
              </a:rPr>
              <a:t>RESPOND, EDUCATE &amp; ADVOCATE </a:t>
            </a:r>
            <a:r>
              <a:rPr lang="en-US" spc="300" baseline="30000">
                <a:solidFill>
                  <a:srgbClr val="0E718A"/>
                </a:solidFill>
              </a:rPr>
              <a:t>TO END SEXUAL VIOLENCE </a:t>
            </a:r>
          </a:p>
        </p:txBody>
      </p:sp>
    </p:spTree>
    <p:extLst>
      <p:ext uri="{BB962C8B-B14F-4D97-AF65-F5344CB8AC3E}">
        <p14:creationId xmlns:p14="http://schemas.microsoft.com/office/powerpoint/2010/main" val="608056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59889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PAARtree.png"/>
          <p:cNvPicPr>
            <a:picLocks noChangeAspect="1"/>
          </p:cNvPicPr>
          <p:nvPr/>
        </p:nvPicPr>
        <p:blipFill>
          <a:blip r:embed="rId2">
            <a:alphaModFix amt="34000"/>
          </a:blip>
          <a:srcRect r="30011" b="33766"/>
          <a:stretch>
            <a:fillRect/>
          </a:stretch>
        </p:blipFill>
        <p:spPr>
          <a:xfrm>
            <a:off x="1117600" y="1356434"/>
            <a:ext cx="8026400" cy="5526966"/>
          </a:xfrm>
          <a:prstGeom prst="rect">
            <a:avLst/>
          </a:prstGeom>
        </p:spPr>
      </p:pic>
      <p:sp>
        <p:nvSpPr>
          <p:cNvPr id="10" name="Rectangle 9"/>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88429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Rectangle 12"/>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0" y="3931991"/>
            <a:ext cx="9144000" cy="55810"/>
            <a:chOff x="0" y="6818631"/>
            <a:chExt cx="7490884" cy="45720"/>
          </a:xfrm>
        </p:grpSpPr>
        <p:pic>
          <p:nvPicPr>
            <p:cNvPr id="16" name="Picture 15"/>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1848274" y="4970357"/>
              <a:ext cx="45719" cy="3742267"/>
            </a:xfrm>
            <a:prstGeom prst="rect">
              <a:avLst/>
            </a:prstGeom>
            <a:noFill/>
            <a:ln w="9525">
              <a:noFill/>
              <a:miter lim="800000"/>
              <a:headEnd/>
              <a:tailEnd/>
            </a:ln>
          </p:spPr>
        </p:pic>
        <p:pic>
          <p:nvPicPr>
            <p:cNvPr id="17" name="Picture 16"/>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rot="16200000" flipH="1">
              <a:off x="5596891" y="4970358"/>
              <a:ext cx="45719" cy="3742267"/>
            </a:xfrm>
            <a:prstGeom prst="rect">
              <a:avLst/>
            </a:prstGeom>
            <a:noFill/>
            <a:ln w="9525">
              <a:noFill/>
              <a:miter lim="800000"/>
              <a:headEnd/>
              <a:tailEnd/>
            </a:ln>
          </p:spPr>
        </p:pic>
      </p:grpSp>
      <p:sp>
        <p:nvSpPr>
          <p:cNvPr id="20" name="Date Placeholder 3"/>
          <p:cNvSpPr>
            <a:spLocks noGrp="1"/>
          </p:cNvSpPr>
          <p:nvPr>
            <p:ph type="dt" sz="half" idx="10"/>
          </p:nvPr>
        </p:nvSpPr>
        <p:spPr>
          <a:xfrm>
            <a:off x="457200" y="6356350"/>
            <a:ext cx="2133600" cy="365125"/>
          </a:xfrm>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21" name="Footer Placeholder 4"/>
          <p:cNvSpPr>
            <a:spLocks noGrp="1"/>
          </p:cNvSpPr>
          <p:nvPr>
            <p:ph type="ftr" sz="quarter" idx="11"/>
          </p:nvPr>
        </p:nvSpPr>
        <p:spPr>
          <a:xfrm>
            <a:off x="3124200" y="6356350"/>
            <a:ext cx="2895600" cy="365125"/>
          </a:xfrm>
        </p:spPr>
        <p:txBody>
          <a:bodyPr/>
          <a:lstStyle/>
          <a:p>
            <a:endParaRPr lang="en-US">
              <a:solidFill>
                <a:prstClr val="black">
                  <a:tint val="75000"/>
                </a:prstClr>
              </a:solidFill>
            </a:endParaRPr>
          </a:p>
        </p:txBody>
      </p:sp>
      <p:sp>
        <p:nvSpPr>
          <p:cNvPr id="22" name="Slide Number Placeholder 5"/>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
        <p:nvSpPr>
          <p:cNvPr id="23" name="Rectangle 22"/>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4" name="Picture 23" descr="PAAR_Logo_RGB_Web.png"/>
          <p:cNvPicPr>
            <a:picLocks noChangeAspect="1"/>
          </p:cNvPicPr>
          <p:nvPr/>
        </p:nvPicPr>
        <p:blipFill>
          <a:blip r:embed="rId4"/>
          <a:stretch>
            <a:fillRect/>
          </a:stretch>
        </p:blipFill>
        <p:spPr>
          <a:xfrm>
            <a:off x="3306950" y="408073"/>
            <a:ext cx="2522350" cy="2850026"/>
          </a:xfrm>
          <a:prstGeom prst="rect">
            <a:avLst/>
          </a:prstGeom>
        </p:spPr>
      </p:pic>
      <p:sp>
        <p:nvSpPr>
          <p:cNvPr id="25" name="TextBox 24"/>
          <p:cNvSpPr txBox="1"/>
          <p:nvPr/>
        </p:nvSpPr>
        <p:spPr>
          <a:xfrm>
            <a:off x="990600" y="3533001"/>
            <a:ext cx="7162800" cy="276999"/>
          </a:xfrm>
          <a:prstGeom prst="rect">
            <a:avLst/>
          </a:prstGeom>
          <a:noFill/>
        </p:spPr>
        <p:txBody>
          <a:bodyPr wrap="square" rtlCol="0">
            <a:spAutoFit/>
          </a:bodyPr>
          <a:lstStyle/>
          <a:p>
            <a:pPr algn="ctr" defTabSz="457200">
              <a:defRPr/>
            </a:pPr>
            <a:r>
              <a:rPr lang="en-US" spc="300" baseline="30000">
                <a:solidFill>
                  <a:prstClr val="black">
                    <a:lumMod val="65000"/>
                    <a:lumOff val="35000"/>
                  </a:prstClr>
                </a:solidFill>
              </a:rPr>
              <a:t>RESPOND, EDUCATE &amp; ADVOCATE </a:t>
            </a:r>
            <a:r>
              <a:rPr lang="en-US" spc="300" baseline="30000">
                <a:solidFill>
                  <a:srgbClr val="0E718A"/>
                </a:solidFill>
              </a:rPr>
              <a:t>TO END SEXUAL VIOLENCE </a:t>
            </a:r>
          </a:p>
        </p:txBody>
      </p:sp>
      <p:sp>
        <p:nvSpPr>
          <p:cNvPr id="12" name="Title 1"/>
          <p:cNvSpPr txBox="1">
            <a:spLocks/>
          </p:cNvSpPr>
          <p:nvPr/>
        </p:nvSpPr>
        <p:spPr>
          <a:xfrm>
            <a:off x="3181350" y="5258129"/>
            <a:ext cx="5137150" cy="830064"/>
          </a:xfrm>
          <a:prstGeom prst="rect">
            <a:avLst/>
          </a:prstGeom>
        </p:spPr>
        <p:txBody>
          <a:bodyPr wrap="none" anchor="t">
            <a:normAutofit/>
          </a:bodyPr>
          <a:lstStyle>
            <a:lvl1pPr>
              <a:defRPr baseline="0"/>
            </a:lvl1pPr>
          </a:lstStyle>
          <a:p>
            <a:pPr algn="r" defTabSz="457200">
              <a:spcBef>
                <a:spcPct val="0"/>
              </a:spcBef>
              <a:defRPr/>
            </a:pPr>
            <a:r>
              <a:rPr lang="en-US" sz="4500" b="1">
                <a:solidFill>
                  <a:srgbClr val="F5E3BB"/>
                </a:solidFill>
                <a:latin typeface="Avenir LT Std 65 Medium" pitchFamily="34" charset="0"/>
                <a:cs typeface="Arial"/>
              </a:rPr>
              <a:t>Thank You</a:t>
            </a:r>
          </a:p>
        </p:txBody>
      </p:sp>
    </p:spTree>
    <p:extLst>
      <p:ext uri="{BB962C8B-B14F-4D97-AF65-F5344CB8AC3E}">
        <p14:creationId xmlns:p14="http://schemas.microsoft.com/office/powerpoint/2010/main" val="3011755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638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172200" y="5991225"/>
            <a:ext cx="2133600" cy="365125"/>
          </a:xfrm>
          <a:prstGeom prst="rect">
            <a:avLst/>
          </a:prstGeom>
        </p:spPr>
        <p:txBody>
          <a:bodyPr/>
          <a:lstStyle/>
          <a:p>
            <a:fld id="{3D1D620A-2A77-4E04-83BC-2F72E435A7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1802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5230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316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5248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5535F4C-D45F-4EE7-8D31-6E3D41C897C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2207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6461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896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922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805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411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02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0255281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41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630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399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02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E6110-D62A-D64E-9445-91765CA4B55A}"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DC0BE0-22E3-8A47-8B9B-6B602BEC61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13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B9BFE2-7C30-4952-80E3-71ABC4297513}"/>
              </a:ext>
            </a:extLst>
          </p:cNvPr>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5" name="Group 12">
            <a:extLst>
              <a:ext uri="{FF2B5EF4-FFF2-40B4-BE49-F238E27FC236}">
                <a16:creationId xmlns:a16="http://schemas.microsoft.com/office/drawing/2014/main" id="{468C4A2C-9E75-430B-99FB-0E418AAADAAD}"/>
              </a:ext>
            </a:extLst>
          </p:cNvPr>
          <p:cNvGrpSpPr>
            <a:grpSpLocks/>
          </p:cNvGrpSpPr>
          <p:nvPr/>
        </p:nvGrpSpPr>
        <p:grpSpPr bwMode="auto">
          <a:xfrm>
            <a:off x="0" y="3932238"/>
            <a:ext cx="9144000" cy="55562"/>
            <a:chOff x="0" y="6818631"/>
            <a:chExt cx="7490884" cy="45720"/>
          </a:xfrm>
        </p:grpSpPr>
        <p:pic>
          <p:nvPicPr>
            <p:cNvPr id="6" name="Picture 14">
              <a:extLst>
                <a:ext uri="{FF2B5EF4-FFF2-40B4-BE49-F238E27FC236}">
                  <a16:creationId xmlns:a16="http://schemas.microsoft.com/office/drawing/2014/main" id="{7B8142DE-9C37-477E-95DE-4DE728BB78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flipH="1">
              <a:off x="1848274" y="4970357"/>
              <a:ext cx="45719" cy="37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extLst>
                <a:ext uri="{FF2B5EF4-FFF2-40B4-BE49-F238E27FC236}">
                  <a16:creationId xmlns:a16="http://schemas.microsoft.com/office/drawing/2014/main" id="{C3E0B73D-BB88-4AE5-A473-F3D240C759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flipH="1">
              <a:off x="5596891" y="4970358"/>
              <a:ext cx="45719" cy="37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BB788E37-77BD-452E-A57D-C081318931D5}"/>
              </a:ext>
            </a:extLst>
          </p:cNvPr>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19" descr="PAAR_Logo_RGB_Web.png">
            <a:extLst>
              <a:ext uri="{FF2B5EF4-FFF2-40B4-BE49-F238E27FC236}">
                <a16:creationId xmlns:a16="http://schemas.microsoft.com/office/drawing/2014/main" id="{B893280D-97A4-4678-85B7-7DA64DCED7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763" y="407988"/>
            <a:ext cx="2522537"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282C11F-A9CF-46EC-9FE4-095C5C9B1D0D}"/>
              </a:ext>
            </a:extLst>
          </p:cNvPr>
          <p:cNvSpPr txBox="1"/>
          <p:nvPr/>
        </p:nvSpPr>
        <p:spPr>
          <a:xfrm>
            <a:off x="990600" y="3533775"/>
            <a:ext cx="7162800" cy="276225"/>
          </a:xfrm>
          <a:prstGeom prst="rect">
            <a:avLst/>
          </a:prstGeom>
          <a:noFill/>
        </p:spPr>
        <p:txBody>
          <a:bodyPr>
            <a:spAutoFit/>
          </a:bodyPr>
          <a:lstStyle/>
          <a:p>
            <a:pPr algn="ctr" defTabSz="457200" eaLnBrk="1" fontAlgn="auto" hangingPunct="1">
              <a:spcBef>
                <a:spcPts val="0"/>
              </a:spcBef>
              <a:spcAft>
                <a:spcPts val="0"/>
              </a:spcAft>
              <a:defRPr/>
            </a:pPr>
            <a:r>
              <a:rPr lang="en-US" spc="300" baseline="30000">
                <a:solidFill>
                  <a:schemeClr val="tx1">
                    <a:lumMod val="65000"/>
                    <a:lumOff val="35000"/>
                  </a:schemeClr>
                </a:solidFill>
                <a:latin typeface="+mn-lt"/>
              </a:rPr>
              <a:t>RESPOND, EDUCATE &amp; ADVOCATE </a:t>
            </a:r>
            <a:r>
              <a:rPr lang="en-US" spc="300" baseline="30000">
                <a:solidFill>
                  <a:srgbClr val="0E718A"/>
                </a:solidFill>
                <a:latin typeface="+mn-lt"/>
              </a:rPr>
              <a:t>TO END SEXUAL VIOLENCE </a:t>
            </a:r>
          </a:p>
        </p:txBody>
      </p:sp>
      <p:sp>
        <p:nvSpPr>
          <p:cNvPr id="2" name="Title 1"/>
          <p:cNvSpPr>
            <a:spLocks noGrp="1"/>
          </p:cNvSpPr>
          <p:nvPr>
            <p:ph type="title"/>
          </p:nvPr>
        </p:nvSpPr>
        <p:spPr>
          <a:xfrm>
            <a:off x="722313" y="4548187"/>
            <a:ext cx="7772400" cy="1362075"/>
          </a:xfrm>
        </p:spPr>
        <p:txBody>
          <a:bodyPr anchor="t"/>
          <a:lstStyle>
            <a:lvl1pPr algn="l">
              <a:defRPr sz="4000" b="1" cap="all">
                <a:solidFill>
                  <a:srgbClr val="F5E3BB"/>
                </a:solidFill>
              </a:defRPr>
            </a:lvl1pPr>
          </a:lstStyle>
          <a:p>
            <a:r>
              <a:rPr lang="en-US"/>
              <a:t>Click to edit Master title style</a:t>
            </a:r>
          </a:p>
        </p:txBody>
      </p:sp>
      <p:sp>
        <p:nvSpPr>
          <p:cNvPr id="3" name="Text Placeholder 2"/>
          <p:cNvSpPr>
            <a:spLocks noGrp="1"/>
          </p:cNvSpPr>
          <p:nvPr>
            <p:ph type="body" idx="1"/>
          </p:nvPr>
        </p:nvSpPr>
        <p:spPr>
          <a:xfrm>
            <a:off x="722313" y="304800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A467B49A-F7BC-4C59-B1EC-F08A09E874E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12" name="Footer Placeholder 4">
            <a:extLst>
              <a:ext uri="{FF2B5EF4-FFF2-40B4-BE49-F238E27FC236}">
                <a16:creationId xmlns:a16="http://schemas.microsoft.com/office/drawing/2014/main" id="{748B35B4-3880-457F-BF3A-94A9B552F02F}"/>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97070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9E67C-B4EB-4174-8B7D-E0AB06ADF66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0BA92A50-3F22-40C9-91B9-808F9E9CDC6A}"/>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7874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01BA6-E952-442C-9EBA-0DDCD29464EE}"/>
              </a:ext>
            </a:extLst>
          </p:cNvPr>
          <p:cNvSpPr/>
          <p:nvPr/>
        </p:nvSpPr>
        <p:spPr>
          <a:xfrm>
            <a:off x="0" y="1155700"/>
            <a:ext cx="9144000" cy="5727700"/>
          </a:xfrm>
          <a:prstGeom prst="rect">
            <a:avLst/>
          </a:prstGeom>
          <a:solidFill>
            <a:srgbClr val="33AB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12" descr="PAARtree.png">
            <a:extLst>
              <a:ext uri="{FF2B5EF4-FFF2-40B4-BE49-F238E27FC236}">
                <a16:creationId xmlns:a16="http://schemas.microsoft.com/office/drawing/2014/main" id="{925B2957-DF75-45B3-8625-ADE8B05F8A68}"/>
              </a:ext>
            </a:extLst>
          </p:cNvPr>
          <p:cNvPicPr>
            <a:picLocks noChangeAspect="1"/>
          </p:cNvPicPr>
          <p:nvPr/>
        </p:nvPicPr>
        <p:blipFill>
          <a:blip r:embed="rId2">
            <a:extLst>
              <a:ext uri="{28A0092B-C50C-407E-A947-70E740481C1C}">
                <a14:useLocalDpi xmlns:a14="http://schemas.microsoft.com/office/drawing/2010/main" val="0"/>
              </a:ext>
            </a:extLst>
          </a:blip>
          <a:srcRect r="30011" b="33766"/>
          <a:stretch>
            <a:fillRect/>
          </a:stretch>
        </p:blipFill>
        <p:spPr bwMode="auto">
          <a:xfrm>
            <a:off x="1117600" y="1355725"/>
            <a:ext cx="80264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BB1B837-0E5D-42F1-B091-0B6152A526E8}"/>
              </a:ext>
            </a:extLst>
          </p:cNvPr>
          <p:cNvSpPr/>
          <p:nvPr/>
        </p:nvSpPr>
        <p:spPr>
          <a:xfrm>
            <a:off x="0" y="0"/>
            <a:ext cx="7988300" cy="107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914400" y="2720975"/>
            <a:ext cx="7772400"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191000"/>
            <a:ext cx="6400800" cy="1752600"/>
          </a:xfrm>
        </p:spPr>
        <p:txBody>
          <a:bodyPr/>
          <a:lstStyle>
            <a:lvl1pPr marL="0" indent="0" algn="l">
              <a:buNone/>
              <a:defRPr>
                <a:solidFill>
                  <a:srgbClr val="F5E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00858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FE8A-EEB5-4129-8DC4-7A8832F83839}"/>
              </a:ext>
            </a:extLst>
          </p:cNvPr>
          <p:cNvSpPr/>
          <p:nvPr/>
        </p:nvSpPr>
        <p:spPr>
          <a:xfrm>
            <a:off x="0" y="2032000"/>
            <a:ext cx="9144000" cy="312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id="{3EBB7AD2-0B9F-4AF1-A4AA-3E7483DEAFEE}"/>
              </a:ext>
            </a:extLst>
          </p:cNvPr>
          <p:cNvSpPr/>
          <p:nvPr/>
        </p:nvSpPr>
        <p:spPr>
          <a:xfrm>
            <a:off x="3175" y="4006850"/>
            <a:ext cx="9144000" cy="2851150"/>
          </a:xfrm>
          <a:prstGeom prst="rect">
            <a:avLst/>
          </a:prstGeom>
          <a:solidFill>
            <a:srgbClr val="0E71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4" name="Group 14">
            <a:extLst>
              <a:ext uri="{FF2B5EF4-FFF2-40B4-BE49-F238E27FC236}">
                <a16:creationId xmlns:a16="http://schemas.microsoft.com/office/drawing/2014/main" id="{2D130FF2-10F4-4BFF-B717-6AF6236A8ABD}"/>
              </a:ext>
            </a:extLst>
          </p:cNvPr>
          <p:cNvGrpSpPr>
            <a:grpSpLocks/>
          </p:cNvGrpSpPr>
          <p:nvPr/>
        </p:nvGrpSpPr>
        <p:grpSpPr bwMode="auto">
          <a:xfrm>
            <a:off x="0" y="3932238"/>
            <a:ext cx="9144000" cy="55562"/>
            <a:chOff x="0" y="6818631"/>
            <a:chExt cx="7490884" cy="45720"/>
          </a:xfrm>
        </p:grpSpPr>
        <p:pic>
          <p:nvPicPr>
            <p:cNvPr id="5" name="Picture 17">
              <a:extLst>
                <a:ext uri="{FF2B5EF4-FFF2-40B4-BE49-F238E27FC236}">
                  <a16:creationId xmlns:a16="http://schemas.microsoft.com/office/drawing/2014/main" id="{A1CEA601-54BD-4C54-B2A0-B491C9AA02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flipH="1">
              <a:off x="1848274" y="4970357"/>
              <a:ext cx="45719" cy="37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a:extLst>
                <a:ext uri="{FF2B5EF4-FFF2-40B4-BE49-F238E27FC236}">
                  <a16:creationId xmlns:a16="http://schemas.microsoft.com/office/drawing/2014/main" id="{37465DB7-1911-48F9-9CBA-58B3AB6FBE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flipH="1">
              <a:off x="5596891" y="4970358"/>
              <a:ext cx="45719" cy="37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a:extLst>
              <a:ext uri="{FF2B5EF4-FFF2-40B4-BE49-F238E27FC236}">
                <a16:creationId xmlns:a16="http://schemas.microsoft.com/office/drawing/2014/main" id="{1A8D4BA2-3E13-4E90-8D18-FEC9400EDB3B}"/>
              </a:ext>
            </a:extLst>
          </p:cNvPr>
          <p:cNvSpPr/>
          <p:nvPr/>
        </p:nvSpPr>
        <p:spPr>
          <a:xfrm>
            <a:off x="0" y="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20" descr="PAAR_Logo_RGB_Web.png">
            <a:extLst>
              <a:ext uri="{FF2B5EF4-FFF2-40B4-BE49-F238E27FC236}">
                <a16:creationId xmlns:a16="http://schemas.microsoft.com/office/drawing/2014/main" id="{55FFB9CA-62F3-425C-A3EB-C0EE138EA9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763" y="407988"/>
            <a:ext cx="2522537"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16DCE78-52A8-41D5-9293-8F8293806E56}"/>
              </a:ext>
            </a:extLst>
          </p:cNvPr>
          <p:cNvSpPr txBox="1"/>
          <p:nvPr/>
        </p:nvSpPr>
        <p:spPr>
          <a:xfrm>
            <a:off x="990600" y="3533775"/>
            <a:ext cx="7162800" cy="276225"/>
          </a:xfrm>
          <a:prstGeom prst="rect">
            <a:avLst/>
          </a:prstGeom>
          <a:noFill/>
        </p:spPr>
        <p:txBody>
          <a:bodyPr>
            <a:spAutoFit/>
          </a:bodyPr>
          <a:lstStyle/>
          <a:p>
            <a:pPr algn="ctr" defTabSz="457200" eaLnBrk="1" fontAlgn="auto" hangingPunct="1">
              <a:spcBef>
                <a:spcPts val="0"/>
              </a:spcBef>
              <a:spcAft>
                <a:spcPts val="0"/>
              </a:spcAft>
              <a:defRPr/>
            </a:pPr>
            <a:r>
              <a:rPr lang="en-US" spc="300" baseline="30000">
                <a:solidFill>
                  <a:schemeClr val="tx1">
                    <a:lumMod val="65000"/>
                    <a:lumOff val="35000"/>
                  </a:schemeClr>
                </a:solidFill>
                <a:latin typeface="+mn-lt"/>
              </a:rPr>
              <a:t>RESPOND, EDUCATE &amp; ADVOCATE </a:t>
            </a:r>
            <a:r>
              <a:rPr lang="en-US" spc="300" baseline="30000">
                <a:solidFill>
                  <a:srgbClr val="0E718A"/>
                </a:solidFill>
                <a:latin typeface="+mn-lt"/>
              </a:rPr>
              <a:t>TO END SEXUAL VIOLENCE </a:t>
            </a:r>
          </a:p>
        </p:txBody>
      </p:sp>
      <p:sp>
        <p:nvSpPr>
          <p:cNvPr id="10" name="Title 1">
            <a:extLst>
              <a:ext uri="{FF2B5EF4-FFF2-40B4-BE49-F238E27FC236}">
                <a16:creationId xmlns:a16="http://schemas.microsoft.com/office/drawing/2014/main" id="{6687BE52-1E59-4A27-B2E1-25B35AC20648}"/>
              </a:ext>
            </a:extLst>
          </p:cNvPr>
          <p:cNvSpPr txBox="1">
            <a:spLocks/>
          </p:cNvSpPr>
          <p:nvPr/>
        </p:nvSpPr>
        <p:spPr>
          <a:xfrm>
            <a:off x="3181350" y="5257800"/>
            <a:ext cx="5137150" cy="830263"/>
          </a:xfrm>
          <a:prstGeom prst="rect">
            <a:avLst/>
          </a:prstGeom>
        </p:spPr>
        <p:txBody>
          <a:bodyPr wrap="none">
            <a:normAutofit/>
          </a:bodyPr>
          <a:lstStyle>
            <a:lvl1pPr>
              <a:defRPr baseline="0"/>
            </a:lvl1pPr>
          </a:lstStyle>
          <a:p>
            <a:pPr algn="r" defTabSz="457200" eaLnBrk="1" fontAlgn="auto" hangingPunct="1">
              <a:spcAft>
                <a:spcPts val="0"/>
              </a:spcAft>
              <a:defRPr/>
            </a:pPr>
            <a:r>
              <a:rPr lang="en-US" sz="4500" b="1">
                <a:solidFill>
                  <a:srgbClr val="F5E3BB"/>
                </a:solidFill>
                <a:latin typeface="+mj-lt"/>
                <a:ea typeface="+mj-ea"/>
                <a:cs typeface="Arial"/>
              </a:rPr>
              <a:t>Thank You</a:t>
            </a:r>
          </a:p>
        </p:txBody>
      </p:sp>
      <p:sp>
        <p:nvSpPr>
          <p:cNvPr id="11" name="Date Placeholder 3">
            <a:extLst>
              <a:ext uri="{FF2B5EF4-FFF2-40B4-BE49-F238E27FC236}">
                <a16:creationId xmlns:a16="http://schemas.microsoft.com/office/drawing/2014/main" id="{8CA6B1F2-A890-4B11-8BD1-83631F8DD32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12" name="Footer Placeholder 4">
            <a:extLst>
              <a:ext uri="{FF2B5EF4-FFF2-40B4-BE49-F238E27FC236}">
                <a16:creationId xmlns:a16="http://schemas.microsoft.com/office/drawing/2014/main" id="{B0C71CDD-7F79-49C1-BDE3-B30850CBE636}"/>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07C80845-7F87-40CB-920F-E97DAFBF9D5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ED31BC7-E614-45ED-9A80-024A3FDB44D2}" type="slidenum">
              <a:rPr lang="en-US" altLang="en-US"/>
              <a:pPr>
                <a:defRPr/>
              </a:pPr>
              <a:t>‹#›</a:t>
            </a:fld>
            <a:endParaRPr lang="en-US" altLang="en-US"/>
          </a:p>
        </p:txBody>
      </p:sp>
    </p:spTree>
    <p:extLst>
      <p:ext uri="{BB962C8B-B14F-4D97-AF65-F5344CB8AC3E}">
        <p14:creationId xmlns:p14="http://schemas.microsoft.com/office/powerpoint/2010/main" val="3017705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E4868-F0E9-4A3B-807B-F0A858CC8AF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52947D82-23F8-4D92-84BB-DD51A6165C8A}"/>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1109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393109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FE935-5FC6-4949-B8E7-17330AA7138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8" name="Footer Placeholder 7">
            <a:extLst>
              <a:ext uri="{FF2B5EF4-FFF2-40B4-BE49-F238E27FC236}">
                <a16:creationId xmlns:a16="http://schemas.microsoft.com/office/drawing/2014/main" id="{A6978953-A499-43AB-8D39-B5970FB1C9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D753CFA-A9ED-4B5F-9B8A-77330E8039FA}"/>
              </a:ext>
            </a:extLst>
          </p:cNvPr>
          <p:cNvSpPr>
            <a:spLocks noGrp="1"/>
          </p:cNvSpPr>
          <p:nvPr>
            <p:ph type="sldNum" sz="quarter" idx="12"/>
          </p:nvPr>
        </p:nvSpPr>
        <p:spPr>
          <a:xfrm>
            <a:off x="6172200" y="59912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F7375AE-A427-4BCE-A1A4-4E0C59DFCF38}" type="slidenum">
              <a:rPr lang="en-US" altLang="en-US"/>
              <a:pPr>
                <a:defRPr/>
              </a:pPr>
              <a:t>‹#›</a:t>
            </a:fld>
            <a:endParaRPr lang="en-US" altLang="en-US"/>
          </a:p>
        </p:txBody>
      </p:sp>
    </p:spTree>
    <p:extLst>
      <p:ext uri="{BB962C8B-B14F-4D97-AF65-F5344CB8AC3E}">
        <p14:creationId xmlns:p14="http://schemas.microsoft.com/office/powerpoint/2010/main" val="14597019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FD1526-3B15-4AA9-B0FB-0B55B5C742F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4" name="Footer Placeholder 3">
            <a:extLst>
              <a:ext uri="{FF2B5EF4-FFF2-40B4-BE49-F238E27FC236}">
                <a16:creationId xmlns:a16="http://schemas.microsoft.com/office/drawing/2014/main" id="{37DBE654-4FBC-4AB9-8907-8B8FC95482E2}"/>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789337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75CA2-EB34-4B43-B776-2DD7A760D88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D681C5E1-25C1-4E64-A9B7-4BA707F91302}"/>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742036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739933B-8BAA-4ADE-8964-D48FED097B2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539B217-9DB4-4BE3-823D-01FDF82A9A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DAFE24F-1729-490A-BB9E-F92C6D1EB780}"/>
              </a:ext>
            </a:extLst>
          </p:cNvPr>
          <p:cNvSpPr>
            <a:spLocks noGrp="1"/>
          </p:cNvSpPr>
          <p:nvPr>
            <p:ph type="sldNum" sz="quarter" idx="12"/>
          </p:nvPr>
        </p:nvSpPr>
        <p:spPr>
          <a:xfrm>
            <a:off x="6172200" y="59912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1D658C9-F2BB-46E2-8712-7A08F7DE5E96}" type="slidenum">
              <a:rPr lang="en-US" altLang="en-US"/>
              <a:pPr>
                <a:defRPr/>
              </a:pPr>
              <a:t>‹#›</a:t>
            </a:fld>
            <a:endParaRPr lang="en-US" altLang="en-US"/>
          </a:p>
        </p:txBody>
      </p:sp>
    </p:spTree>
    <p:extLst>
      <p:ext uri="{BB962C8B-B14F-4D97-AF65-F5344CB8AC3E}">
        <p14:creationId xmlns:p14="http://schemas.microsoft.com/office/powerpoint/2010/main" val="446261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A98EF95-A672-4A8B-9D74-BE27B5B80A9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4EBB7CA-98E1-4E6A-920C-74CC064911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3F635D9-77EA-4E10-A8F3-4BE8268518C1}"/>
              </a:ext>
            </a:extLst>
          </p:cNvPr>
          <p:cNvSpPr>
            <a:spLocks noGrp="1"/>
          </p:cNvSpPr>
          <p:nvPr>
            <p:ph type="sldNum" sz="quarter" idx="12"/>
          </p:nvPr>
        </p:nvSpPr>
        <p:spPr>
          <a:xfrm>
            <a:off x="6172200" y="59912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BE6DF0D-CBD8-46BB-A68E-51F75EDDA20E}" type="slidenum">
              <a:rPr lang="en-US" altLang="en-US"/>
              <a:pPr>
                <a:defRPr/>
              </a:pPr>
              <a:t>‹#›</a:t>
            </a:fld>
            <a:endParaRPr lang="en-US" altLang="en-US"/>
          </a:p>
        </p:txBody>
      </p:sp>
    </p:spTree>
    <p:extLst>
      <p:ext uri="{BB962C8B-B14F-4D97-AF65-F5344CB8AC3E}">
        <p14:creationId xmlns:p14="http://schemas.microsoft.com/office/powerpoint/2010/main" val="3954526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7DB4-C76F-4DAF-9357-95BE9AF4EB4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07097F07-82EB-4F6A-A49B-AC4E6A730079}"/>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185666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6C17D-EE2D-4B36-BD8A-62CCBB433D3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3E09B255-9317-4ED0-921E-79FF9421BD5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0277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FC38CA-61D6-4FC3-A454-005B332F44FD}" type="datetimeFigureOut">
              <a:rPr lang="en-US" smtClean="0">
                <a:solidFill>
                  <a:prstClr val="black"/>
                </a:solidFill>
              </a:rPr>
              <a:pPr/>
              <a:t>1/11/2021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172200" y="5991225"/>
            <a:ext cx="2133600" cy="365125"/>
          </a:xfrm>
          <a:prstGeom prst="rect">
            <a:avLst/>
          </a:prstGeom>
        </p:spPr>
        <p:txBody>
          <a:bodyPr/>
          <a:lstStyle/>
          <a:p>
            <a:fld id="{3D1D620A-2A77-4E04-83BC-2F72E435A7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498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d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image" Target="../media/image22.pdf"/><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NUL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image" Target="NUL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image" Target="NUL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png"/><Relationship Id="rId5" Type="http://schemas.openxmlformats.org/officeDocument/2006/relationships/slideLayout" Target="../slideLayouts/slideLayout59.xml"/><Relationship Id="rId15" Type="http://schemas.openxmlformats.org/officeDocument/2006/relationships/image" Target="../media/image24.pdf"/><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6.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1" y="0"/>
            <a:ext cx="7470648"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609599"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itle 1"/>
          <p:cNvSpPr txBox="1">
            <a:spLocks/>
          </p:cNvSpPr>
          <p:nvPr/>
        </p:nvSpPr>
        <p:spPr>
          <a:xfrm>
            <a:off x="6256624" y="6395838"/>
            <a:ext cx="2601385" cy="325637"/>
          </a:xfrm>
          <a:prstGeom prst="rect">
            <a:avLst/>
          </a:prstGeom>
        </p:spPr>
        <p:txBody>
          <a:bodyPr wrap="none" anchor="t">
            <a:normAutofit/>
          </a:bodyPr>
          <a:lstStyle/>
          <a:p>
            <a:pPr algn="r">
              <a:spcBef>
                <a:spcPct val="0"/>
              </a:spcBef>
            </a:pPr>
            <a:fld id="{D70329B3-2557-1945-920B-96577CC92B9B}" type="datetimeFigureOut">
              <a:rPr lang="en-US" sz="1500" smtClean="0">
                <a:solidFill>
                  <a:prstClr val="white">
                    <a:lumMod val="50000"/>
                  </a:prstClr>
                </a:solidFill>
              </a:rPr>
              <a:pPr algn="r">
                <a:spcBef>
                  <a:spcPct val="0"/>
                </a:spcBef>
              </a:pPr>
              <a:t>1/11/2021</a:t>
            </a:fld>
            <a:endParaRPr lang="en-US" sz="1500" dirty="0">
              <a:solidFill>
                <a:prstClr val="white">
                  <a:lumMod val="50000"/>
                </a:prstClr>
              </a:solidFill>
            </a:endParaRPr>
          </a:p>
        </p:txBody>
      </p:sp>
      <p:pic>
        <p:nvPicPr>
          <p:cNvPr id="14" name="Picture 13" descr="PAAR_LOGO.png"/>
          <p:cNvPicPr>
            <a:picLocks noChangeAspect="1"/>
          </p:cNvPicPr>
          <p:nvPr/>
        </p:nvPicPr>
        <p:blipFill>
          <a:blip r:embed="rId14"/>
          <a:stretch>
            <a:fillRect/>
          </a:stretch>
        </p:blipFill>
        <p:spPr>
          <a:xfrm>
            <a:off x="8001000" y="65618"/>
            <a:ext cx="999069" cy="1120905"/>
          </a:xfrm>
          <a:prstGeom prst="rect">
            <a:avLst/>
          </a:prstGeom>
        </p:spPr>
      </p:pic>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16" name="Picture 15"/>
          <p:cNvPicPr/>
          <p:nvPr/>
        </p:nvPicPr>
        <mc:AlternateContent xmlns:mc="http://schemas.openxmlformats.org/markup-compatibility/2006">
          <mc:Choice xmlns="" xmlns:mv="urn:schemas-microsoft-com:mac:vml"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rot="16200000" flipH="1">
            <a:off x="2256158" y="-1189358"/>
            <a:ext cx="55809" cy="4568124"/>
          </a:xfrm>
          <a:prstGeom prst="rect">
            <a:avLst/>
          </a:prstGeom>
          <a:noFill/>
          <a:ln w="9525">
            <a:noFill/>
            <a:miter lim="800000"/>
            <a:headEnd/>
            <a:tailEnd/>
          </a:ln>
        </p:spPr>
      </p:pic>
      <p:pic>
        <p:nvPicPr>
          <p:cNvPr id="17" name="Picture 16"/>
          <p:cNvPicPr/>
          <p:nvPr/>
        </p:nvPicPr>
        <mc:AlternateContent xmlns:mc="http://schemas.openxmlformats.org/markup-compatibility/2006">
          <mc:Choice xmlns="" xmlns:mv="urn:schemas-microsoft-com:mac:vml" xmlns:ma="http://schemas.microsoft.com/office/mac/drawingml/2008/main" Requires="ma">
            <p:blipFill>
              <a:blip r:embed="rId15"/>
              <a:srcRect b="26622"/>
              <a:stretch>
                <a:fillRect/>
              </a:stretch>
            </p:blipFill>
          </mc:Choice>
          <mc:Fallback>
            <p:blipFill>
              <a:blip r:embed="rId16"/>
              <a:srcRect b="26622"/>
              <a:stretch>
                <a:fillRect/>
              </a:stretch>
            </p:blipFill>
          </mc:Fallback>
        </mc:AlternateContent>
        <p:spPr bwMode="auto">
          <a:xfrm rot="16200000" flipH="1">
            <a:off x="6223958" y="-581282"/>
            <a:ext cx="55809" cy="3351975"/>
          </a:xfrm>
          <a:prstGeom prst="rect">
            <a:avLst/>
          </a:prstGeom>
          <a:noFill/>
          <a:ln w="9525">
            <a:noFill/>
            <a:miter lim="800000"/>
            <a:headEnd/>
            <a:tailEnd/>
          </a:ln>
        </p:spPr>
      </p:pic>
    </p:spTree>
    <p:extLst>
      <p:ext uri="{BB962C8B-B14F-4D97-AF65-F5344CB8AC3E}">
        <p14:creationId xmlns:p14="http://schemas.microsoft.com/office/powerpoint/2010/main" val="3433890745"/>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57" r:id="rId12"/>
  </p:sldLayoutIdLst>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1" y="0"/>
            <a:ext cx="7470648"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609599"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itle 1"/>
          <p:cNvSpPr txBox="1">
            <a:spLocks/>
          </p:cNvSpPr>
          <p:nvPr/>
        </p:nvSpPr>
        <p:spPr>
          <a:xfrm>
            <a:off x="6339422" y="6475213"/>
            <a:ext cx="2601385" cy="325637"/>
          </a:xfrm>
          <a:prstGeom prst="rect">
            <a:avLst/>
          </a:prstGeom>
        </p:spPr>
        <p:txBody>
          <a:bodyPr wrap="none" anchor="t">
            <a:normAutofit lnSpcReduction="10000"/>
          </a:bodyPr>
          <a:lstStyle/>
          <a:p>
            <a:pPr algn="ctr" defTabSz="457200">
              <a:spcBef>
                <a:spcPct val="0"/>
              </a:spcBef>
              <a:defRPr/>
            </a:pPr>
            <a:endParaRPr lang="en-US" sz="1700" dirty="0">
              <a:solidFill>
                <a:prstClr val="black">
                  <a:lumMod val="50000"/>
                  <a:lumOff val="50000"/>
                </a:prstClr>
              </a:solidFill>
            </a:endParaRPr>
          </a:p>
        </p:txBody>
      </p:sp>
      <p:pic>
        <p:nvPicPr>
          <p:cNvPr id="14" name="Picture 13" descr="PAAR_LOGO.png"/>
          <p:cNvPicPr>
            <a:picLocks noChangeAspect="1"/>
          </p:cNvPicPr>
          <p:nvPr/>
        </p:nvPicPr>
        <p:blipFill>
          <a:blip r:embed="rId11"/>
          <a:stretch>
            <a:fillRect/>
          </a:stretch>
        </p:blipFill>
        <p:spPr>
          <a:xfrm>
            <a:off x="8001000" y="65618"/>
            <a:ext cx="999069" cy="1120905"/>
          </a:xfrm>
          <a:prstGeom prst="rect">
            <a:avLst/>
          </a:prstGeom>
        </p:spPr>
      </p:pic>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16" name="Picture 15"/>
          <p:cNvPicPr/>
          <p:nvPr/>
        </p:nvPicPr>
        <mc:AlternateContent xmlns:mc="http://schemas.openxmlformats.org/markup-compatibility/2006">
          <mc:Choice xmlns="" xmlns:ma="http://schemas.microsoft.com/office/mac/drawingml/2008/main" xmlns:mv="urn:schemas-microsoft-com:mac:vml" Requires="ma">
            <p:blipFill>
              <a:blip r:embed="rId15"/>
              <a:srcRect/>
              <a:stretch>
                <a:fillRect/>
              </a:stretch>
            </p:blipFill>
          </mc:Choice>
          <mc:Fallback>
            <p:blipFill>
              <a:blip r:embed="rId16"/>
              <a:srcRect/>
              <a:stretch>
                <a:fillRect/>
              </a:stretch>
            </p:blipFill>
          </mc:Fallback>
        </mc:AlternateContent>
        <p:spPr bwMode="auto">
          <a:xfrm rot="16200000" flipH="1">
            <a:off x="2256158" y="-1189358"/>
            <a:ext cx="55809" cy="4568124"/>
          </a:xfrm>
          <a:prstGeom prst="rect">
            <a:avLst/>
          </a:prstGeom>
          <a:noFill/>
          <a:ln w="9525">
            <a:noFill/>
            <a:miter lim="800000"/>
            <a:headEnd/>
            <a:tailEnd/>
          </a:ln>
        </p:spPr>
      </p:pic>
      <p:pic>
        <p:nvPicPr>
          <p:cNvPr id="17" name="Picture 16"/>
          <p:cNvPicPr/>
          <p:nvPr/>
        </p:nvPicPr>
        <mc:AlternateContent xmlns:mc="http://schemas.openxmlformats.org/markup-compatibility/2006">
          <mc:Choice xmlns="" xmlns:ma="http://schemas.microsoft.com/office/mac/drawingml/2008/main" xmlns:mv="urn:schemas-microsoft-com:mac:vml" Requires="ma">
            <p:blipFill>
              <a:blip r:embed="rId15"/>
              <a:srcRect b="26622"/>
              <a:stretch>
                <a:fillRect/>
              </a:stretch>
            </p:blipFill>
          </mc:Choice>
          <mc:Fallback>
            <p:blipFill>
              <a:blip r:embed="rId16"/>
              <a:srcRect b="26622"/>
              <a:stretch>
                <a:fillRect/>
              </a:stretch>
            </p:blipFill>
          </mc:Fallback>
        </mc:AlternateContent>
        <p:spPr bwMode="auto">
          <a:xfrm rot="16200000" flipH="1">
            <a:off x="6223958" y="-581282"/>
            <a:ext cx="55809" cy="3351975"/>
          </a:xfrm>
          <a:prstGeom prst="rect">
            <a:avLst/>
          </a:prstGeom>
          <a:noFill/>
          <a:ln w="9525">
            <a:noFill/>
            <a:miter lim="800000"/>
            <a:headEnd/>
            <a:tailEnd/>
          </a:ln>
        </p:spPr>
      </p:pic>
    </p:spTree>
    <p:extLst>
      <p:ext uri="{BB962C8B-B14F-4D97-AF65-F5344CB8AC3E}">
        <p14:creationId xmlns:p14="http://schemas.microsoft.com/office/powerpoint/2010/main" val="1495039950"/>
      </p:ext>
    </p:extLst>
  </p:cSld>
  <p:clrMap bg1="lt1" tx1="dk1" bg2="lt2" tx2="dk2" accent1="accent1" accent2="accent2" accent3="accent3" accent4="accent4" accent5="accent5" accent6="accent6" hlink="hlink" folHlink="folHlink"/>
  <p:sldLayoutIdLst>
    <p:sldLayoutId id="2147485758" r:id="rId1"/>
    <p:sldLayoutId id="2147485759" r:id="rId2"/>
    <p:sldLayoutId id="2147485760" r:id="rId3"/>
    <p:sldLayoutId id="2147485761" r:id="rId4"/>
    <p:sldLayoutId id="2147485762" r:id="rId5"/>
    <p:sldLayoutId id="2147485763" r:id="rId6"/>
    <p:sldLayoutId id="2147485764" r:id="rId7"/>
    <p:sldLayoutId id="2147485765" r:id="rId8"/>
    <p:sldLayoutId id="2147485766" r:id="rId9"/>
  </p:sldLayoutIdLst>
  <p:txStyles>
    <p:titleStyle>
      <a:lvl1pPr algn="l" defTabSz="457200" rtl="0" eaLnBrk="1" latinLnBrk="0" hangingPunct="1">
        <a:spcBef>
          <a:spcPct val="0"/>
        </a:spcBef>
        <a:buNone/>
        <a:defRPr sz="2800" b="1" kern="1200">
          <a:solidFill>
            <a:schemeClr val="bg1"/>
          </a:solidFill>
          <a:latin typeface="Avenir LT Std 65 Medium" pitchFamily="34" charset="0"/>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1" y="0"/>
            <a:ext cx="7470648"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609599"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itle 1"/>
          <p:cNvSpPr txBox="1">
            <a:spLocks/>
          </p:cNvSpPr>
          <p:nvPr/>
        </p:nvSpPr>
        <p:spPr>
          <a:xfrm>
            <a:off x="6256624" y="6395838"/>
            <a:ext cx="2601385" cy="325637"/>
          </a:xfrm>
          <a:prstGeom prst="rect">
            <a:avLst/>
          </a:prstGeom>
        </p:spPr>
        <p:txBody>
          <a:bodyPr wrap="none" anchor="t">
            <a:normAutofit/>
          </a:bodyPr>
          <a:lstStyle/>
          <a:p>
            <a:pPr algn="r">
              <a:spcBef>
                <a:spcPct val="0"/>
              </a:spcBef>
            </a:pPr>
            <a:fld id="{D70329B3-2557-1945-920B-96577CC92B9B}" type="datetimeFigureOut">
              <a:rPr lang="en-US" sz="1500" smtClean="0">
                <a:solidFill>
                  <a:prstClr val="white">
                    <a:lumMod val="50000"/>
                  </a:prstClr>
                </a:solidFill>
              </a:rPr>
              <a:pPr algn="r">
                <a:spcBef>
                  <a:spcPct val="0"/>
                </a:spcBef>
              </a:pPr>
              <a:t>1/11/2021</a:t>
            </a:fld>
            <a:endParaRPr lang="en-US" sz="1500" dirty="0">
              <a:solidFill>
                <a:prstClr val="white">
                  <a:lumMod val="50000"/>
                </a:prstClr>
              </a:solidFill>
            </a:endParaRPr>
          </a:p>
        </p:txBody>
      </p:sp>
      <p:pic>
        <p:nvPicPr>
          <p:cNvPr id="14" name="Picture 13" descr="PAAR_LOGO.png"/>
          <p:cNvPicPr>
            <a:picLocks noChangeAspect="1"/>
          </p:cNvPicPr>
          <p:nvPr/>
        </p:nvPicPr>
        <p:blipFill>
          <a:blip r:embed="rId14"/>
          <a:stretch>
            <a:fillRect/>
          </a:stretch>
        </p:blipFill>
        <p:spPr>
          <a:xfrm>
            <a:off x="8001000" y="65618"/>
            <a:ext cx="999069" cy="1120905"/>
          </a:xfrm>
          <a:prstGeom prst="rect">
            <a:avLst/>
          </a:prstGeom>
        </p:spPr>
      </p:pic>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16" name="Picture 15"/>
          <p:cNvPicPr/>
          <p:nvPr/>
        </p:nvPicPr>
        <mc:AlternateContent xmlns:mc="http://schemas.openxmlformats.org/markup-compatibility/2006">
          <mc:Choice xmlns="" xmlns:ma="http://schemas.microsoft.com/office/mac/drawingml/2008/main" xmlns:mv="urn:schemas-microsoft-com:mac:vml" Requires="ma">
            <p:blipFill>
              <a:blip r:embed="rId15"/>
              <a:srcRect/>
              <a:stretch>
                <a:fillRect/>
              </a:stretch>
            </p:blipFill>
          </mc:Choice>
          <mc:Fallback>
            <p:blipFill>
              <a:blip r:embed="rId16"/>
              <a:srcRect/>
              <a:stretch>
                <a:fillRect/>
              </a:stretch>
            </p:blipFill>
          </mc:Fallback>
        </mc:AlternateContent>
        <p:spPr bwMode="auto">
          <a:xfrm rot="16200000" flipH="1">
            <a:off x="2256158" y="-1189358"/>
            <a:ext cx="55809" cy="4568124"/>
          </a:xfrm>
          <a:prstGeom prst="rect">
            <a:avLst/>
          </a:prstGeom>
          <a:noFill/>
          <a:ln w="9525">
            <a:noFill/>
            <a:miter lim="800000"/>
            <a:headEnd/>
            <a:tailEnd/>
          </a:ln>
        </p:spPr>
      </p:pic>
      <p:pic>
        <p:nvPicPr>
          <p:cNvPr id="17" name="Picture 16"/>
          <p:cNvPicPr/>
          <p:nvPr/>
        </p:nvPicPr>
        <mc:AlternateContent xmlns:mc="http://schemas.openxmlformats.org/markup-compatibility/2006">
          <mc:Choice xmlns="" xmlns:ma="http://schemas.microsoft.com/office/mac/drawingml/2008/main" xmlns:mv="urn:schemas-microsoft-com:mac:vml" Requires="ma">
            <p:blipFill>
              <a:blip r:embed="rId15"/>
              <a:srcRect b="26622"/>
              <a:stretch>
                <a:fillRect/>
              </a:stretch>
            </p:blipFill>
          </mc:Choice>
          <mc:Fallback>
            <p:blipFill>
              <a:blip r:embed="rId16"/>
              <a:srcRect b="26622"/>
              <a:stretch>
                <a:fillRect/>
              </a:stretch>
            </p:blipFill>
          </mc:Fallback>
        </mc:AlternateContent>
        <p:spPr bwMode="auto">
          <a:xfrm rot="16200000" flipH="1">
            <a:off x="6223958" y="-581282"/>
            <a:ext cx="55809" cy="3351975"/>
          </a:xfrm>
          <a:prstGeom prst="rect">
            <a:avLst/>
          </a:prstGeom>
          <a:noFill/>
          <a:ln w="9525">
            <a:noFill/>
            <a:miter lim="800000"/>
            <a:headEnd/>
            <a:tailEnd/>
          </a:ln>
        </p:spPr>
      </p:pic>
    </p:spTree>
    <p:extLst>
      <p:ext uri="{BB962C8B-B14F-4D97-AF65-F5344CB8AC3E}">
        <p14:creationId xmlns:p14="http://schemas.microsoft.com/office/powerpoint/2010/main" val="2350986455"/>
      </p:ext>
    </p:extLst>
  </p:cSld>
  <p:clrMap bg1="lt1" tx1="dk1" bg2="lt2" tx2="dk2" accent1="accent1" accent2="accent2" accent3="accent3" accent4="accent4" accent5="accent5" accent6="accent6" hlink="hlink" folHlink="folHlink"/>
  <p:sldLayoutIdLst>
    <p:sldLayoutId id="2147485895" r:id="rId1"/>
    <p:sldLayoutId id="2147485896" r:id="rId2"/>
    <p:sldLayoutId id="2147485897" r:id="rId3"/>
    <p:sldLayoutId id="2147485898" r:id="rId4"/>
    <p:sldLayoutId id="2147485899" r:id="rId5"/>
    <p:sldLayoutId id="2147485900" r:id="rId6"/>
    <p:sldLayoutId id="2147485901" r:id="rId7"/>
    <p:sldLayoutId id="2147485902" r:id="rId8"/>
    <p:sldLayoutId id="2147485903" r:id="rId9"/>
    <p:sldLayoutId id="2147485904" r:id="rId10"/>
    <p:sldLayoutId id="2147485905" r:id="rId11"/>
    <p:sldLayoutId id="2147485906" r:id="rId12"/>
  </p:sldLayoutIdLst>
  <p:hf hdr="0" ftr="0" dt="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1" y="0"/>
            <a:ext cx="7470648"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609599"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339422" y="6475213"/>
            <a:ext cx="2601385" cy="325637"/>
          </a:xfrm>
          <a:prstGeom prst="rect">
            <a:avLst/>
          </a:prstGeom>
        </p:spPr>
        <p:txBody>
          <a:bodyPr wrap="none" anchor="t">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700" b="0" i="0" u="none" strike="noStrike" kern="1200" cap="none" spc="0" normalizeH="0" baseline="0" noProof="0">
              <a:ln>
                <a:noFill/>
              </a:ln>
              <a:solidFill>
                <a:schemeClr val="tx1">
                  <a:lumMod val="50000"/>
                  <a:lumOff val="50000"/>
                </a:schemeClr>
              </a:solidFill>
              <a:effectLst/>
              <a:uLnTx/>
              <a:uFillTx/>
              <a:latin typeface="+mj-lt"/>
              <a:ea typeface="+mj-ea"/>
              <a:cs typeface="+mj-cs"/>
            </a:endParaRPr>
          </a:p>
        </p:txBody>
      </p:sp>
      <p:pic>
        <p:nvPicPr>
          <p:cNvPr id="14" name="Picture 13" descr="PAAR_LOGO.png"/>
          <p:cNvPicPr>
            <a:picLocks noChangeAspect="1"/>
          </p:cNvPicPr>
          <p:nvPr/>
        </p:nvPicPr>
        <p:blipFill>
          <a:blip r:embed="rId11"/>
          <a:stretch>
            <a:fillRect/>
          </a:stretch>
        </p:blipFill>
        <p:spPr>
          <a:xfrm>
            <a:off x="8001000" y="65618"/>
            <a:ext cx="999069" cy="1120905"/>
          </a:xfrm>
          <a:prstGeom prst="rect">
            <a:avLst/>
          </a:prstGeom>
        </p:spPr>
      </p:pic>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32C92-7162-4F80-9564-892B03D3FEBE}"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6" name="Picture 15"/>
          <p:cNvPicPr/>
          <p:nvPr/>
        </p:nvPicPr>
        <mc:AlternateContent xmlns:mc="http://schemas.openxmlformats.org/markup-compatibility/2006">
          <mc:Choice xmlns="" xmlns:ma="http://schemas.microsoft.com/office/mac/drawingml/2008/main" xmlns:mv="urn:schemas-microsoft-com:mac:vml" Requires="ma">
            <p:blipFill>
              <a:blip r:embed="rId15"/>
              <a:srcRect/>
              <a:stretch>
                <a:fillRect/>
              </a:stretch>
            </p:blipFill>
          </mc:Choice>
          <mc:Fallback>
            <p:blipFill>
              <a:blip r:embed="rId16"/>
              <a:srcRect/>
              <a:stretch>
                <a:fillRect/>
              </a:stretch>
            </p:blipFill>
          </mc:Fallback>
        </mc:AlternateContent>
        <p:spPr bwMode="auto">
          <a:xfrm rot="16200000" flipH="1">
            <a:off x="2256158" y="-1189358"/>
            <a:ext cx="55809" cy="4568124"/>
          </a:xfrm>
          <a:prstGeom prst="rect">
            <a:avLst/>
          </a:prstGeom>
          <a:noFill/>
          <a:ln w="9525">
            <a:noFill/>
            <a:miter lim="800000"/>
            <a:headEnd/>
            <a:tailEnd/>
          </a:ln>
        </p:spPr>
      </p:pic>
      <p:pic>
        <p:nvPicPr>
          <p:cNvPr id="17" name="Picture 16"/>
          <p:cNvPicPr/>
          <p:nvPr/>
        </p:nvPicPr>
        <mc:AlternateContent xmlns:mc="http://schemas.openxmlformats.org/markup-compatibility/2006">
          <mc:Choice xmlns="" xmlns:ma="http://schemas.microsoft.com/office/mac/drawingml/2008/main" xmlns:mv="urn:schemas-microsoft-com:mac:vml" Requires="ma">
            <p:blipFill>
              <a:blip r:embed="rId15"/>
              <a:srcRect b="26622"/>
              <a:stretch>
                <a:fillRect/>
              </a:stretch>
            </p:blipFill>
          </mc:Choice>
          <mc:Fallback>
            <p:blipFill>
              <a:blip r:embed="rId16"/>
              <a:srcRect b="26622"/>
              <a:stretch>
                <a:fillRect/>
              </a:stretch>
            </p:blipFill>
          </mc:Fallback>
        </mc:AlternateContent>
        <p:spPr bwMode="auto">
          <a:xfrm rot="16200000" flipH="1">
            <a:off x="6223958" y="-581282"/>
            <a:ext cx="55809" cy="3351975"/>
          </a:xfrm>
          <a:prstGeom prst="rect">
            <a:avLst/>
          </a:prstGeom>
          <a:noFill/>
          <a:ln w="9525">
            <a:noFill/>
            <a:miter lim="800000"/>
            <a:headEnd/>
            <a:tailEnd/>
          </a:ln>
        </p:spPr>
      </p:pic>
    </p:spTree>
    <p:extLst>
      <p:ext uri="{BB962C8B-B14F-4D97-AF65-F5344CB8AC3E}">
        <p14:creationId xmlns:p14="http://schemas.microsoft.com/office/powerpoint/2010/main" val="2172182035"/>
      </p:ext>
    </p:extLst>
  </p:cSld>
  <p:clrMap bg1="lt1" tx1="dk1" bg2="lt2" tx2="dk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Lst>
  <p:txStyles>
    <p:titleStyle>
      <a:lvl1pPr algn="l" defTabSz="457200" rtl="0" eaLnBrk="1" latinLnBrk="0" hangingPunct="1">
        <a:spcBef>
          <a:spcPct val="0"/>
        </a:spcBef>
        <a:buNone/>
        <a:defRPr sz="2800" b="1" kern="1200">
          <a:solidFill>
            <a:schemeClr val="bg1"/>
          </a:solidFill>
          <a:latin typeface="Avenir LT Std 65 Medium" pitchFamily="34" charset="0"/>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1" y="0"/>
            <a:ext cx="7470648"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8" name="Rectangle 7"/>
          <p:cNvSpPr/>
          <p:nvPr/>
        </p:nvSpPr>
        <p:spPr>
          <a:xfrm>
            <a:off x="0" y="0"/>
            <a:ext cx="609599"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12" name="Title 1"/>
          <p:cNvSpPr txBox="1">
            <a:spLocks/>
          </p:cNvSpPr>
          <p:nvPr/>
        </p:nvSpPr>
        <p:spPr>
          <a:xfrm>
            <a:off x="6256624" y="6395838"/>
            <a:ext cx="2601385" cy="325637"/>
          </a:xfrm>
          <a:prstGeom prst="rect">
            <a:avLst/>
          </a:prstGeom>
        </p:spPr>
        <p:txBody>
          <a:bodyPr wrap="none" anchor="t">
            <a:normAutofit/>
          </a:bodyPr>
          <a:lstStyle/>
          <a:p>
            <a:pPr algn="r" eaLnBrk="0" fontAlgn="base" hangingPunct="0">
              <a:spcBef>
                <a:spcPct val="0"/>
              </a:spcBef>
              <a:spcAft>
                <a:spcPct val="0"/>
              </a:spcAft>
            </a:pPr>
            <a:fld id="{D70329B3-2557-1945-920B-96577CC92B9B}" type="datetimeFigureOut">
              <a:rPr lang="en-US" sz="1500" smtClean="0">
                <a:solidFill>
                  <a:prstClr val="white">
                    <a:lumMod val="50000"/>
                  </a:prstClr>
                </a:solidFill>
              </a:rPr>
              <a:pPr algn="r" eaLnBrk="0" fontAlgn="base" hangingPunct="0">
                <a:spcBef>
                  <a:spcPct val="0"/>
                </a:spcBef>
                <a:spcAft>
                  <a:spcPct val="0"/>
                </a:spcAft>
              </a:pPr>
              <a:t>1/11/2021</a:t>
            </a:fld>
            <a:endParaRPr lang="en-US" sz="1500" dirty="0">
              <a:solidFill>
                <a:prstClr val="white">
                  <a:lumMod val="50000"/>
                </a:prstClr>
              </a:solidFill>
            </a:endParaRPr>
          </a:p>
        </p:txBody>
      </p:sp>
      <p:pic>
        <p:nvPicPr>
          <p:cNvPr id="14" name="Picture 13" descr="PAAR_LOGO.png"/>
          <p:cNvPicPr>
            <a:picLocks noChangeAspect="1"/>
          </p:cNvPicPr>
          <p:nvPr/>
        </p:nvPicPr>
        <p:blipFill>
          <a:blip r:embed="rId14"/>
          <a:stretch>
            <a:fillRect/>
          </a:stretch>
        </p:blipFill>
        <p:spPr>
          <a:xfrm>
            <a:off x="8001000" y="65618"/>
            <a:ext cx="999069" cy="1120905"/>
          </a:xfrm>
          <a:prstGeom prst="rect">
            <a:avLst/>
          </a:prstGeom>
        </p:spPr>
      </p:pic>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vantGarde" pitchFamily="34" charset="0"/>
            </a:endParaRPr>
          </a:p>
        </p:txBody>
      </p:sp>
      <p:pic>
        <p:nvPicPr>
          <p:cNvPr id="16" name="Picture 15"/>
          <p:cNvPicPr/>
          <p:nvPr/>
        </p:nvPicPr>
        <mc:AlternateContent xmlns:mc="http://schemas.openxmlformats.org/markup-compatibility/2006">
          <mc:Choice xmlns="" xmlns:mv="urn:schemas-microsoft-com:mac:vml"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rot="16200000" flipH="1">
            <a:off x="2256158" y="-1189358"/>
            <a:ext cx="55809" cy="4568124"/>
          </a:xfrm>
          <a:prstGeom prst="rect">
            <a:avLst/>
          </a:prstGeom>
          <a:noFill/>
          <a:ln w="9525">
            <a:noFill/>
            <a:miter lim="800000"/>
            <a:headEnd/>
            <a:tailEnd/>
          </a:ln>
        </p:spPr>
      </p:pic>
      <p:pic>
        <p:nvPicPr>
          <p:cNvPr id="17" name="Picture 16"/>
          <p:cNvPicPr/>
          <p:nvPr/>
        </p:nvPicPr>
        <mc:AlternateContent xmlns:mc="http://schemas.openxmlformats.org/markup-compatibility/2006">
          <mc:Choice xmlns="" xmlns:mv="urn:schemas-microsoft-com:mac:vml" xmlns:ma="http://schemas.microsoft.com/office/mac/drawingml/2008/main" Requires="ma">
            <p:blipFill>
              <a:blip r:embed="rId16"/>
              <a:srcRect b="26622"/>
              <a:stretch>
                <a:fillRect/>
              </a:stretch>
            </p:blipFill>
          </mc:Choice>
          <mc:Fallback>
            <p:blipFill>
              <a:blip r:embed="rId17"/>
              <a:srcRect b="26622"/>
              <a:stretch>
                <a:fillRect/>
              </a:stretch>
            </p:blipFill>
          </mc:Fallback>
        </mc:AlternateContent>
        <p:spPr bwMode="auto">
          <a:xfrm rot="16200000" flipH="1">
            <a:off x="6223958" y="-581282"/>
            <a:ext cx="55809" cy="3351975"/>
          </a:xfrm>
          <a:prstGeom prst="rect">
            <a:avLst/>
          </a:prstGeom>
          <a:noFill/>
          <a:ln w="9525">
            <a:noFill/>
            <a:miter lim="800000"/>
            <a:headEnd/>
            <a:tailEnd/>
          </a:ln>
        </p:spPr>
      </p:pic>
    </p:spTree>
    <p:extLst>
      <p:ext uri="{BB962C8B-B14F-4D97-AF65-F5344CB8AC3E}">
        <p14:creationId xmlns:p14="http://schemas.microsoft.com/office/powerpoint/2010/main" val="419818324"/>
      </p:ext>
    </p:extLst>
  </p:cSld>
  <p:clrMap bg1="lt1" tx1="dk1" bg2="lt2" tx2="dk2" accent1="accent1" accent2="accent2" accent3="accent3" accent4="accent4" accent5="accent5" accent6="accent6" hlink="hlink" folHlink="folHlink"/>
  <p:sldLayoutIdLst>
    <p:sldLayoutId id="2147485918"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 id="2147485929" r:id="rId12"/>
  </p:sldLayoutIdLst>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1" y="0"/>
            <a:ext cx="7470648"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609599"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itle 1"/>
          <p:cNvSpPr txBox="1">
            <a:spLocks/>
          </p:cNvSpPr>
          <p:nvPr/>
        </p:nvSpPr>
        <p:spPr>
          <a:xfrm>
            <a:off x="6339422" y="6475213"/>
            <a:ext cx="2601385" cy="325637"/>
          </a:xfrm>
          <a:prstGeom prst="rect">
            <a:avLst/>
          </a:prstGeom>
        </p:spPr>
        <p:txBody>
          <a:bodyPr wrap="none" anchor="t">
            <a:normAutofit lnSpcReduction="10000"/>
          </a:bodyPr>
          <a:lstStyle/>
          <a:p>
            <a:pPr algn="ctr" defTabSz="457200">
              <a:spcBef>
                <a:spcPct val="0"/>
              </a:spcBef>
              <a:defRPr/>
            </a:pPr>
            <a:endParaRPr lang="en-US" sz="1700">
              <a:solidFill>
                <a:prstClr val="black">
                  <a:lumMod val="50000"/>
                  <a:lumOff val="50000"/>
                </a:prstClr>
              </a:solidFill>
            </a:endParaRPr>
          </a:p>
        </p:txBody>
      </p:sp>
      <p:pic>
        <p:nvPicPr>
          <p:cNvPr id="14" name="Picture 13" descr="PAAR_LOGO.png"/>
          <p:cNvPicPr>
            <a:picLocks noChangeAspect="1"/>
          </p:cNvPicPr>
          <p:nvPr/>
        </p:nvPicPr>
        <p:blipFill>
          <a:blip r:embed="rId11"/>
          <a:stretch>
            <a:fillRect/>
          </a:stretch>
        </p:blipFill>
        <p:spPr>
          <a:xfrm>
            <a:off x="8001000" y="65618"/>
            <a:ext cx="999069" cy="1120905"/>
          </a:xfrm>
          <a:prstGeom prst="rect">
            <a:avLst/>
          </a:prstGeom>
        </p:spPr>
      </p:pic>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32C92-7162-4F80-9564-892B03D3FEBE}"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pic>
        <p:nvPicPr>
          <p:cNvPr id="16" name="Picture 15"/>
          <p:cNvPicPr/>
          <p:nvPr/>
        </p:nvPicPr>
        <mc:AlternateContent xmlns:mc="http://schemas.openxmlformats.org/markup-compatibility/2006">
          <mc:Choice xmlns="" xmlns:mv="urn:schemas-microsoft-com:mac:vml"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rot="16200000" flipH="1">
            <a:off x="2256158" y="-1189358"/>
            <a:ext cx="55809" cy="4568124"/>
          </a:xfrm>
          <a:prstGeom prst="rect">
            <a:avLst/>
          </a:prstGeom>
          <a:noFill/>
          <a:ln w="9525">
            <a:noFill/>
            <a:miter lim="800000"/>
            <a:headEnd/>
            <a:tailEnd/>
          </a:ln>
        </p:spPr>
      </p:pic>
      <p:pic>
        <p:nvPicPr>
          <p:cNvPr id="17" name="Picture 16"/>
          <p:cNvPicPr/>
          <p:nvPr/>
        </p:nvPicPr>
        <mc:AlternateContent xmlns:mc="http://schemas.openxmlformats.org/markup-compatibility/2006">
          <mc:Choice xmlns="" xmlns:mv="urn:schemas-microsoft-com:mac:vml" xmlns:ma="http://schemas.microsoft.com/office/mac/drawingml/2008/main" Requires="ma">
            <p:blipFill>
              <a:blip r:embed="rId15"/>
              <a:srcRect b="26622"/>
              <a:stretch>
                <a:fillRect/>
              </a:stretch>
            </p:blipFill>
          </mc:Choice>
          <mc:Fallback>
            <p:blipFill>
              <a:blip r:embed="rId16"/>
              <a:srcRect b="26622"/>
              <a:stretch>
                <a:fillRect/>
              </a:stretch>
            </p:blipFill>
          </mc:Fallback>
        </mc:AlternateContent>
        <p:spPr bwMode="auto">
          <a:xfrm rot="16200000" flipH="1">
            <a:off x="6223958" y="-581282"/>
            <a:ext cx="55809" cy="3351975"/>
          </a:xfrm>
          <a:prstGeom prst="rect">
            <a:avLst/>
          </a:prstGeom>
          <a:noFill/>
          <a:ln w="9525">
            <a:noFill/>
            <a:miter lim="800000"/>
            <a:headEnd/>
            <a:tailEnd/>
          </a:ln>
        </p:spPr>
      </p:pic>
    </p:spTree>
    <p:extLst>
      <p:ext uri="{BB962C8B-B14F-4D97-AF65-F5344CB8AC3E}">
        <p14:creationId xmlns:p14="http://schemas.microsoft.com/office/powerpoint/2010/main" val="3846376528"/>
      </p:ext>
    </p:extLst>
  </p:cSld>
  <p:clrMap bg1="lt1" tx1="dk1" bg2="lt2" tx2="dk2" accent1="accent1" accent2="accent2" accent3="accent3" accent4="accent4" accent5="accent5" accent6="accent6" hlink="hlink" folHlink="folHlink"/>
  <p:sldLayoutIdLst>
    <p:sldLayoutId id="2147485931" r:id="rId1"/>
    <p:sldLayoutId id="2147485932" r:id="rId2"/>
    <p:sldLayoutId id="2147485933" r:id="rId3"/>
    <p:sldLayoutId id="2147485934" r:id="rId4"/>
    <p:sldLayoutId id="2147485935" r:id="rId5"/>
    <p:sldLayoutId id="2147485936" r:id="rId6"/>
    <p:sldLayoutId id="2147485937" r:id="rId7"/>
    <p:sldLayoutId id="2147485938" r:id="rId8"/>
    <p:sldLayoutId id="2147485939" r:id="rId9"/>
  </p:sldLayoutIdLst>
  <p:txStyles>
    <p:titleStyle>
      <a:lvl1pPr algn="l" defTabSz="457200" rtl="0" eaLnBrk="1" latinLnBrk="0" hangingPunct="1">
        <a:spcBef>
          <a:spcPct val="0"/>
        </a:spcBef>
        <a:buNone/>
        <a:defRPr sz="2800" b="1" kern="1200">
          <a:solidFill>
            <a:schemeClr val="bg1"/>
          </a:solidFill>
          <a:latin typeface="Avenir LT Std 65 Medium" pitchFamily="34" charset="0"/>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BBE6110-D62A-D64E-9445-91765CA4B55A}" type="datetimeFigureOut">
              <a:rPr lang="en-US" smtClean="0">
                <a:solidFill>
                  <a:prstClr val="black">
                    <a:tint val="75000"/>
                  </a:prstClr>
                </a:solidFill>
              </a:rPr>
              <a:pPr defTabSz="457200"/>
              <a:t>1/11/2021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DC0BE0-22E3-8A47-8B9B-6B602BEC61DE}"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29627589"/>
      </p:ext>
    </p:extLst>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E62BD6-81D9-4D7E-ABB6-CD3DB164F426}"/>
              </a:ext>
            </a:extLst>
          </p:cNvPr>
          <p:cNvSpPr/>
          <p:nvPr/>
        </p:nvSpPr>
        <p:spPr>
          <a:xfrm>
            <a:off x="457200" y="0"/>
            <a:ext cx="7470775" cy="1066800"/>
          </a:xfrm>
          <a:prstGeom prst="rect">
            <a:avLst/>
          </a:prstGeom>
          <a:solidFill>
            <a:srgbClr val="0E72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08B02AF9-8EF2-4FF2-8D8C-88019A45B53A}"/>
              </a:ext>
            </a:extLst>
          </p:cNvPr>
          <p:cNvSpPr/>
          <p:nvPr/>
        </p:nvSpPr>
        <p:spPr>
          <a:xfrm>
            <a:off x="0" y="0"/>
            <a:ext cx="609600" cy="1066800"/>
          </a:xfrm>
          <a:prstGeom prst="rect">
            <a:avLst/>
          </a:prstGeom>
          <a:solidFill>
            <a:srgbClr val="F27B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28" name="Title 1">
            <a:extLst>
              <a:ext uri="{FF2B5EF4-FFF2-40B4-BE49-F238E27FC236}">
                <a16:creationId xmlns:a16="http://schemas.microsoft.com/office/drawing/2014/main" id="{B7523007-BB23-4D91-A3E1-111DE76F5F64}"/>
              </a:ext>
            </a:extLst>
          </p:cNvPr>
          <p:cNvSpPr txBox="1">
            <a:spLocks/>
          </p:cNvSpPr>
          <p:nvPr/>
        </p:nvSpPr>
        <p:spPr bwMode="auto">
          <a:xfrm>
            <a:off x="6256338" y="6396038"/>
            <a:ext cx="26019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C3F372C1-29ED-471D-839F-E61EFD179B4A}" type="datetime1">
              <a:rPr lang="en-US" sz="1500" smtClean="0">
                <a:solidFill>
                  <a:srgbClr val="7F7F7F"/>
                </a:solidFill>
                <a:latin typeface="Calibri" pitchFamily="34" charset="0"/>
              </a:rPr>
              <a:pPr algn="r" eaLnBrk="1" hangingPunct="1">
                <a:defRPr/>
              </a:pPr>
              <a:t>1/11/2021</a:t>
            </a:fld>
            <a:endParaRPr lang="en-US" sz="1500">
              <a:solidFill>
                <a:srgbClr val="7F7F7F"/>
              </a:solidFill>
              <a:latin typeface="Calibri" pitchFamily="34" charset="0"/>
            </a:endParaRPr>
          </a:p>
        </p:txBody>
      </p:sp>
      <p:pic>
        <p:nvPicPr>
          <p:cNvPr id="1029" name="Picture 13" descr="PAAR_LOGO.png">
            <a:extLst>
              <a:ext uri="{FF2B5EF4-FFF2-40B4-BE49-F238E27FC236}">
                <a16:creationId xmlns:a16="http://schemas.microsoft.com/office/drawing/2014/main" id="{2519ADA8-45D4-4C0E-AEE9-1ABBE2542D2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65088"/>
            <a:ext cx="9985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a:extLst>
              <a:ext uri="{FF2B5EF4-FFF2-40B4-BE49-F238E27FC236}">
                <a16:creationId xmlns:a16="http://schemas.microsoft.com/office/drawing/2014/main" id="{E6BF73FA-ECE4-486B-9105-3C49EE2F64B0}"/>
              </a:ext>
            </a:extLst>
          </p:cNvPr>
          <p:cNvSpPr>
            <a:spLocks noGrp="1"/>
          </p:cNvSpPr>
          <p:nvPr>
            <p:ph type="title"/>
          </p:nvPr>
        </p:nvSpPr>
        <p:spPr bwMode="auto">
          <a:xfrm>
            <a:off x="838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E9546095-6729-4545-8C70-68FDB7F370D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83D7CCB7-2E42-4EF6-8CF2-3359180A6C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pic>
        <p:nvPicPr>
          <p:cNvPr id="1033" name="Picture 15">
            <a:extLst>
              <a:ext uri="{FF2B5EF4-FFF2-40B4-BE49-F238E27FC236}">
                <a16:creationId xmlns:a16="http://schemas.microsoft.com/office/drawing/2014/main" id="{53E8D697-C1E2-4F3A-A513-24954D87343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066800"/>
            <a:ext cx="456882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a:extLst>
              <a:ext uri="{FF2B5EF4-FFF2-40B4-BE49-F238E27FC236}">
                <a16:creationId xmlns:a16="http://schemas.microsoft.com/office/drawing/2014/main" id="{464ECBD5-6A83-4775-9A0E-B89C73F1D79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26622"/>
          <a:stretch>
            <a:fillRect/>
          </a:stretch>
        </p:blipFill>
        <p:spPr bwMode="auto">
          <a:xfrm>
            <a:off x="4575175" y="1066800"/>
            <a:ext cx="33528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80345"/>
      </p:ext>
    </p:extLst>
  </p:cSld>
  <p:clrMap bg1="lt1" tx1="dk1" bg2="lt2" tx2="dk2" accent1="accent1" accent2="accent2" accent3="accent3" accent4="accent4" accent5="accent5" accent6="accent6" hlink="hlink" folHlink="folHlink"/>
  <p:sldLayoutIdLst>
    <p:sldLayoutId id="2147485992" r:id="rId1"/>
    <p:sldLayoutId id="2147485993" r:id="rId2"/>
    <p:sldLayoutId id="2147485994" r:id="rId3"/>
    <p:sldLayoutId id="2147485995" r:id="rId4"/>
    <p:sldLayoutId id="2147485996" r:id="rId5"/>
    <p:sldLayoutId id="2147485997" r:id="rId6"/>
    <p:sldLayoutId id="2147485998" r:id="rId7"/>
    <p:sldLayoutId id="2147485999" r:id="rId8"/>
    <p:sldLayoutId id="2147486000" r:id="rId9"/>
    <p:sldLayoutId id="2147486001" r:id="rId10"/>
    <p:sldLayoutId id="2147486002" r:id="rId11"/>
    <p:sldLayoutId id="2147486003" r:id="rId12"/>
  </p:sldLayoutIdLst>
  <p:txStyles>
    <p:titleStyle>
      <a:lvl1pPr algn="l" defTabSz="457200" rtl="0" eaLnBrk="0" fontAlgn="base" hangingPunct="0">
        <a:spcBef>
          <a:spcPct val="0"/>
        </a:spcBef>
        <a:spcAft>
          <a:spcPct val="0"/>
        </a:spcAft>
        <a:defRPr sz="2800" b="1" kern="1200">
          <a:solidFill>
            <a:schemeClr val="bg1"/>
          </a:solidFill>
          <a:latin typeface="Arial"/>
          <a:ea typeface="+mj-ea"/>
          <a:cs typeface="Arial"/>
        </a:defRPr>
      </a:lvl1pPr>
      <a:lvl2pPr algn="l" defTabSz="457200" rtl="0" eaLnBrk="0" fontAlgn="base" hangingPunct="0">
        <a:spcBef>
          <a:spcPct val="0"/>
        </a:spcBef>
        <a:spcAft>
          <a:spcPct val="0"/>
        </a:spcAft>
        <a:defRPr sz="2800" b="1">
          <a:solidFill>
            <a:schemeClr val="bg1"/>
          </a:solidFill>
          <a:latin typeface="Arial" charset="0"/>
          <a:cs typeface="Arial" charset="0"/>
        </a:defRPr>
      </a:lvl2pPr>
      <a:lvl3pPr algn="l" defTabSz="457200" rtl="0" eaLnBrk="0" fontAlgn="base" hangingPunct="0">
        <a:spcBef>
          <a:spcPct val="0"/>
        </a:spcBef>
        <a:spcAft>
          <a:spcPct val="0"/>
        </a:spcAft>
        <a:defRPr sz="2800" b="1">
          <a:solidFill>
            <a:schemeClr val="bg1"/>
          </a:solidFill>
          <a:latin typeface="Arial" charset="0"/>
          <a:cs typeface="Arial" charset="0"/>
        </a:defRPr>
      </a:lvl3pPr>
      <a:lvl4pPr algn="l" defTabSz="457200" rtl="0" eaLnBrk="0" fontAlgn="base" hangingPunct="0">
        <a:spcBef>
          <a:spcPct val="0"/>
        </a:spcBef>
        <a:spcAft>
          <a:spcPct val="0"/>
        </a:spcAft>
        <a:defRPr sz="2800" b="1">
          <a:solidFill>
            <a:schemeClr val="bg1"/>
          </a:solidFill>
          <a:latin typeface="Arial" charset="0"/>
          <a:cs typeface="Arial" charset="0"/>
        </a:defRPr>
      </a:lvl4pPr>
      <a:lvl5pPr algn="l" defTabSz="457200" rtl="0" eaLnBrk="0" fontAlgn="base" hangingPunct="0">
        <a:spcBef>
          <a:spcPct val="0"/>
        </a:spcBef>
        <a:spcAft>
          <a:spcPct val="0"/>
        </a:spcAft>
        <a:defRPr sz="2800" b="1">
          <a:solidFill>
            <a:schemeClr val="bg1"/>
          </a:solidFill>
          <a:latin typeface="Arial" charset="0"/>
          <a:cs typeface="Arial" charset="0"/>
        </a:defRPr>
      </a:lvl5pPr>
      <a:lvl6pPr marL="457200" algn="l" defTabSz="457200" rtl="0" fontAlgn="base">
        <a:spcBef>
          <a:spcPct val="0"/>
        </a:spcBef>
        <a:spcAft>
          <a:spcPct val="0"/>
        </a:spcAft>
        <a:defRPr sz="2800" b="1">
          <a:solidFill>
            <a:schemeClr val="bg1"/>
          </a:solidFill>
          <a:latin typeface="Arial" charset="0"/>
          <a:cs typeface="Arial" charset="0"/>
        </a:defRPr>
      </a:lvl6pPr>
      <a:lvl7pPr marL="914400" algn="l" defTabSz="457200" rtl="0" fontAlgn="base">
        <a:spcBef>
          <a:spcPct val="0"/>
        </a:spcBef>
        <a:spcAft>
          <a:spcPct val="0"/>
        </a:spcAft>
        <a:defRPr sz="2800" b="1">
          <a:solidFill>
            <a:schemeClr val="bg1"/>
          </a:solidFill>
          <a:latin typeface="Arial" charset="0"/>
          <a:cs typeface="Arial" charset="0"/>
        </a:defRPr>
      </a:lvl7pPr>
      <a:lvl8pPr marL="1371600" algn="l" defTabSz="457200" rtl="0" fontAlgn="base">
        <a:spcBef>
          <a:spcPct val="0"/>
        </a:spcBef>
        <a:spcAft>
          <a:spcPct val="0"/>
        </a:spcAft>
        <a:defRPr sz="2800" b="1">
          <a:solidFill>
            <a:schemeClr val="bg1"/>
          </a:solidFill>
          <a:latin typeface="Arial" charset="0"/>
          <a:cs typeface="Arial" charset="0"/>
        </a:defRPr>
      </a:lvl8pPr>
      <a:lvl9pPr marL="1828800" algn="l" defTabSz="457200" rtl="0" fontAlgn="base">
        <a:spcBef>
          <a:spcPct val="0"/>
        </a:spcBef>
        <a:spcAft>
          <a:spcPct val="0"/>
        </a:spcAft>
        <a:defRPr sz="28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b="1" kern="1200">
          <a:solidFill>
            <a:srgbClr val="02768D"/>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comments" Target="../comments/comment1.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paar.ne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hyperlink" Target="https://www.youtube.com/watch?v=1Evwgu369Jw&amp;feature=youtu.b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harpersbazaar.com/culture/features/a19158567/what-is-rape/"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hyperlink" Target="https://www.capradio.org/articles/2020/07/28/sexual-assault-survivors-want-less-police-more-trauma-informed-professionals-especially-for-black-victims/" TargetMode="External"/><Relationship Id="rId4" Type="http://schemas.openxmlformats.org/officeDocument/2006/relationships/hyperlink" Target="https://themighty.com/2020/01/fight-flight-freeze-fawn-trauma-respons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396154"/>
            <a:ext cx="8915400" cy="1981200"/>
          </a:xfrm>
        </p:spPr>
        <p:txBody>
          <a:bodyPr>
            <a:noAutofit/>
          </a:bodyPr>
          <a:lstStyle/>
          <a:p>
            <a:pPr>
              <a:lnSpc>
                <a:spcPct val="150000"/>
              </a:lnSpc>
            </a:pPr>
            <a:r>
              <a:rPr lang="en-US" sz="2400" dirty="0">
                <a:solidFill>
                  <a:schemeClr val="tx1"/>
                </a:solidFill>
              </a:rPr>
              <a:t>TRAUMA AND SEXUAL VIOLENCE</a:t>
            </a:r>
            <a:br>
              <a:rPr lang="en-US" sz="2400" dirty="0">
                <a:latin typeface="Arial" panose="020B0604020202020204" pitchFamily="34" charset="0"/>
                <a:cs typeface="Arial" panose="020B0604020202020204" pitchFamily="34" charset="0"/>
              </a:rPr>
            </a:br>
            <a:r>
              <a:rPr lang="en-US" sz="1800" i="1" dirty="0">
                <a:solidFill>
                  <a:schemeClr val="tx1"/>
                </a:solidFill>
              </a:rPr>
              <a:t>common dynamics in COLLEGE STUDENTS</a:t>
            </a:r>
            <a:br>
              <a:rPr lang="en-US" sz="2800" dirty="0">
                <a:latin typeface="Arial" panose="020B0604020202020204" pitchFamily="34" charset="0"/>
                <a:cs typeface="Arial" panose="020B0604020202020204" pitchFamily="34" charset="0"/>
              </a:rPr>
            </a:br>
            <a:r>
              <a:rPr lang="en-US" sz="1600" b="0" cap="none" dirty="0">
                <a:solidFill>
                  <a:schemeClr val="tx1"/>
                </a:solidFill>
                <a:latin typeface="+mj-lt"/>
              </a:rPr>
              <a:t>Willa Campbell, BS, Victim Advocate</a:t>
            </a:r>
            <a:br>
              <a:rPr lang="en-US" sz="1600" b="0" cap="none" dirty="0">
                <a:latin typeface="+mj-lt"/>
                <a:cs typeface="Arial" panose="020B0604020202020204" pitchFamily="34" charset="0"/>
              </a:rPr>
            </a:br>
            <a:r>
              <a:rPr lang="en-US" sz="1600" b="0" cap="none" dirty="0">
                <a:solidFill>
                  <a:schemeClr val="tx1"/>
                </a:solidFill>
                <a:latin typeface="+mj-lt"/>
              </a:rPr>
              <a:t>Susie Balcom, MSW, Victim Advocate </a:t>
            </a:r>
            <a:endParaRPr lang="en-US" sz="24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70673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669431" y="4195688"/>
            <a:ext cx="3833845" cy="246017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800"/>
              </a:spcAft>
              <a:buClr>
                <a:prstClr val="black">
                  <a:lumMod val="50000"/>
                  <a:lumOff val="50000"/>
                </a:prstClr>
              </a:buClr>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“Sexual violence is one of the most </a:t>
            </a:r>
            <a:r>
              <a:rPr kumimoji="0" lang="en-US" sz="2250" b="1" i="0" u="none" strike="noStrike" kern="1200" cap="none" spc="0" normalizeH="0" baseline="0" noProof="0" dirty="0">
                <a:ln>
                  <a:noFill/>
                </a:ln>
                <a:solidFill>
                  <a:srgbClr val="003F3E"/>
                </a:solidFill>
                <a:effectLst/>
                <a:uLnTx/>
                <a:uFillTx/>
                <a:latin typeface="Calibri"/>
                <a:ea typeface="+mn-ea"/>
                <a:cs typeface="Arial"/>
              </a:rPr>
              <a:t>UNDER-REPORTED CRIMES</a:t>
            </a:r>
            <a:r>
              <a:rPr kumimoji="0" lang="en-US" sz="2400" b="1" i="0" u="none" strike="noStrike" kern="1200" cap="none" spc="0" normalizeH="0" baseline="0" noProof="0" dirty="0">
                <a:ln>
                  <a:noFill/>
                </a:ln>
                <a:solidFill>
                  <a:prstClr val="black"/>
                </a:solidFill>
                <a:effectLst/>
                <a:uLnTx/>
                <a:uFillTx/>
                <a:latin typeface="Calibri"/>
                <a:ea typeface="+mn-ea"/>
                <a:cs typeface="Arial"/>
              </a:rPr>
              <a:t> with </a:t>
            </a:r>
            <a:r>
              <a:rPr kumimoji="0" lang="en-US" sz="2400" b="1" i="0" u="none" strike="noStrike" kern="1200" cap="none" spc="0" normalizeH="0" baseline="0" noProof="0" dirty="0">
                <a:ln>
                  <a:noFill/>
                </a:ln>
                <a:solidFill>
                  <a:srgbClr val="C00000"/>
                </a:solidFill>
                <a:effectLst/>
                <a:uLnTx/>
                <a:uFillTx/>
                <a:latin typeface="Calibri"/>
                <a:ea typeface="+mn-ea"/>
                <a:cs typeface="Arial"/>
              </a:rPr>
              <a:t>68%</a:t>
            </a:r>
            <a:r>
              <a:rPr kumimoji="0" lang="en-US" sz="2400" b="1" i="0" u="none" strike="noStrike" kern="1200" cap="none" spc="0" normalizeH="0" baseline="0" noProof="0" dirty="0">
                <a:ln>
                  <a:noFill/>
                </a:ln>
                <a:solidFill>
                  <a:prstClr val="black"/>
                </a:solidFill>
                <a:effectLst/>
                <a:uLnTx/>
                <a:uFillTx/>
                <a:latin typeface="Calibri"/>
                <a:ea typeface="+mn-ea"/>
                <a:cs typeface="Arial"/>
              </a:rPr>
              <a:t> of assaults left unreported.”</a:t>
            </a:r>
          </a:p>
          <a:p>
            <a:pPr marL="0" marR="0" lvl="0" indent="0" algn="l" defTabSz="457200" rtl="0" eaLnBrk="1" fontAlgn="auto" latinLnBrk="0" hangingPunct="1">
              <a:lnSpc>
                <a:spcPct val="100000"/>
              </a:lnSpc>
              <a:spcBef>
                <a:spcPct val="20000"/>
              </a:spcBef>
              <a:spcAft>
                <a:spcPts val="0"/>
              </a:spcAft>
              <a:buClr>
                <a:srgbClr val="009999"/>
              </a:buClr>
              <a:buSzTx/>
              <a:buFont typeface="Arial"/>
              <a:buNone/>
              <a:tabLst/>
              <a:defRPr/>
            </a:pPr>
            <a:endParaRPr kumimoji="0" lang="en-US" sz="2200" b="1" i="0" u="none" strike="noStrike" kern="1200" cap="none" spc="0" normalizeH="0" baseline="0" noProof="0" dirty="0">
              <a:ln>
                <a:noFill/>
              </a:ln>
              <a:solidFill>
                <a:srgbClr val="4BACC6">
                  <a:lumMod val="75000"/>
                </a:srgbClr>
              </a:solidFill>
              <a:effectLst/>
              <a:uLnTx/>
              <a:uFillTx/>
              <a:latin typeface="Calibri"/>
              <a:ea typeface="+mn-ea"/>
              <a:cs typeface="Arial" panose="020B0604020202020204" pitchFamily="34" charset="0"/>
            </a:endParaRPr>
          </a:p>
        </p:txBody>
      </p:sp>
      <p:sp>
        <p:nvSpPr>
          <p:cNvPr id="6" name="Title 3"/>
          <p:cNvSpPr>
            <a:spLocks noGrp="1"/>
          </p:cNvSpPr>
          <p:nvPr>
            <p:ph type="title"/>
          </p:nvPr>
        </p:nvSpPr>
        <p:spPr/>
        <p:txBody>
          <a:bodyPr/>
          <a:lstStyle/>
          <a:p>
            <a:r>
              <a:rPr lang="en-US" sz="3600">
                <a:latin typeface="+mj-lt"/>
                <a:cs typeface="Arial" panose="020B0604020202020204" pitchFamily="34" charset="0"/>
              </a:rPr>
              <a:t>Reporting Sexual Violence</a:t>
            </a:r>
          </a:p>
        </p:txBody>
      </p:sp>
      <p:pic>
        <p:nvPicPr>
          <p:cNvPr id="3" name="Picture 2">
            <a:extLst>
              <a:ext uri="{FF2B5EF4-FFF2-40B4-BE49-F238E27FC236}">
                <a16:creationId xmlns:a16="http://schemas.microsoft.com/office/drawing/2014/main" id="{887C3930-685C-4B7B-93F0-1C72CB3F39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57" t="15396" r="8846" b="10289"/>
          <a:stretch/>
        </p:blipFill>
        <p:spPr>
          <a:xfrm>
            <a:off x="1078786" y="1682270"/>
            <a:ext cx="2823089" cy="2521692"/>
          </a:xfrm>
          <a:prstGeom prst="rect">
            <a:avLst/>
          </a:prstGeom>
        </p:spPr>
      </p:pic>
      <p:pic>
        <p:nvPicPr>
          <p:cNvPr id="2" name="Graphic 3" descr="Schoolhouse with solid fill">
            <a:extLst>
              <a:ext uri="{FF2B5EF4-FFF2-40B4-BE49-F238E27FC236}">
                <a16:creationId xmlns:a16="http://schemas.microsoft.com/office/drawing/2014/main" id="{ED7A2730-1513-482F-8C8F-628951BA9E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92" y="1651900"/>
            <a:ext cx="2587486" cy="2582432"/>
          </a:xfrm>
          <a:prstGeom prst="rect">
            <a:avLst/>
          </a:prstGeom>
        </p:spPr>
      </p:pic>
      <p:sp>
        <p:nvSpPr>
          <p:cNvPr id="4" name="TextBox 3">
            <a:extLst>
              <a:ext uri="{FF2B5EF4-FFF2-40B4-BE49-F238E27FC236}">
                <a16:creationId xmlns:a16="http://schemas.microsoft.com/office/drawing/2014/main" id="{73DF5E68-0B54-405B-8C07-968C0A084221}"/>
              </a:ext>
            </a:extLst>
          </p:cNvPr>
          <p:cNvSpPr txBox="1"/>
          <p:nvPr/>
        </p:nvSpPr>
        <p:spPr>
          <a:xfrm>
            <a:off x="5210468" y="4203962"/>
            <a:ext cx="3190535"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For sexual assaults that take place on college campuses, </a:t>
            </a:r>
            <a:r>
              <a:rPr kumimoji="0" lang="en-US" sz="2400" b="1" i="0" u="none" strike="noStrike" kern="1200" cap="none" spc="0" normalizeH="0" baseline="0" noProof="0" dirty="0">
                <a:ln>
                  <a:noFill/>
                </a:ln>
                <a:solidFill>
                  <a:srgbClr val="C00000"/>
                </a:solidFill>
                <a:effectLst/>
                <a:uLnTx/>
                <a:uFillTx/>
                <a:latin typeface="Calibri"/>
                <a:ea typeface="+mn-ea"/>
                <a:cs typeface="Arial"/>
              </a:rPr>
              <a:t>93% </a:t>
            </a:r>
            <a:r>
              <a:rPr kumimoji="0" lang="en-US" sz="2400" b="1" i="0" u="none" strike="noStrike" kern="1200" cap="none" spc="0" normalizeH="0" baseline="0" noProof="0" dirty="0">
                <a:ln>
                  <a:noFill/>
                </a:ln>
                <a:solidFill>
                  <a:prstClr val="black"/>
                </a:solidFill>
                <a:effectLst/>
                <a:uLnTx/>
                <a:uFillTx/>
                <a:latin typeface="Calibri"/>
                <a:ea typeface="+mn-ea"/>
                <a:cs typeface="Arial"/>
              </a:rPr>
              <a:t>remain unreported.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4BACC6">
                  <a:lumMod val="75000"/>
                </a:srgbClr>
              </a:solidFill>
              <a:effectLst/>
              <a:uLnTx/>
              <a:uFillTx/>
              <a:latin typeface="Calibri"/>
              <a:ea typeface="+mn-ea"/>
              <a:cs typeface="Calibri"/>
            </a:endParaRPr>
          </a:p>
        </p:txBody>
      </p:sp>
      <p:sp>
        <p:nvSpPr>
          <p:cNvPr id="9" name="TextBox 8">
            <a:extLst>
              <a:ext uri="{FF2B5EF4-FFF2-40B4-BE49-F238E27FC236}">
                <a16:creationId xmlns:a16="http://schemas.microsoft.com/office/drawing/2014/main" id="{0BEC74B7-6BAC-4B5B-B812-960DC4A45BD7}"/>
              </a:ext>
            </a:extLst>
          </p:cNvPr>
          <p:cNvSpPr txBox="1"/>
          <p:nvPr/>
        </p:nvSpPr>
        <p:spPr>
          <a:xfrm>
            <a:off x="473267" y="5849018"/>
            <a:ext cx="422617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prstClr val="black">
                  <a:lumMod val="50000"/>
                  <a:lumOff val="50000"/>
                </a:prstClr>
              </a:buClr>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 Department of Justice – </a:t>
            </a:r>
            <a:r>
              <a:rPr kumimoji="0" lang="en-US" sz="1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National Crime Victimization Survey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(2008-2012). </a:t>
            </a:r>
          </a:p>
        </p:txBody>
      </p:sp>
      <p:sp>
        <p:nvSpPr>
          <p:cNvPr id="10" name="TextBox 9">
            <a:extLst>
              <a:ext uri="{FF2B5EF4-FFF2-40B4-BE49-F238E27FC236}">
                <a16:creationId xmlns:a16="http://schemas.microsoft.com/office/drawing/2014/main" id="{46756ACB-6192-4195-B45B-B2F54894AAD9}"/>
              </a:ext>
            </a:extLst>
          </p:cNvPr>
          <p:cNvSpPr txBox="1"/>
          <p:nvPr/>
        </p:nvSpPr>
        <p:spPr>
          <a:xfrm>
            <a:off x="4841629" y="5849018"/>
            <a:ext cx="4226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prstClr val="black">
                  <a:lumMod val="50000"/>
                  <a:lumOff val="50000"/>
                </a:prstClr>
              </a:buClr>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White House </a:t>
            </a:r>
            <a:r>
              <a:rPr kumimoji="0" lang="en-US" sz="1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Not Alone Report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(2017). </a:t>
            </a:r>
          </a:p>
        </p:txBody>
      </p:sp>
    </p:spTree>
    <p:extLst>
      <p:ext uri="{BB962C8B-B14F-4D97-AF65-F5344CB8AC3E}">
        <p14:creationId xmlns:p14="http://schemas.microsoft.com/office/powerpoint/2010/main" val="372930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B9757A-68D8-4B09-8A84-121993AEDBA0}"/>
              </a:ext>
            </a:extLst>
          </p:cNvPr>
          <p:cNvSpPr txBox="1"/>
          <p:nvPr/>
        </p:nvSpPr>
        <p:spPr>
          <a:xfrm>
            <a:off x="3200400" y="3200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Title 3">
            <a:extLst>
              <a:ext uri="{FF2B5EF4-FFF2-40B4-BE49-F238E27FC236}">
                <a16:creationId xmlns:a16="http://schemas.microsoft.com/office/drawing/2014/main" id="{2DC0BC9A-DB2B-43DD-90AD-45A9F5EDC2D1}"/>
              </a:ext>
            </a:extLst>
          </p:cNvPr>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Barriers in Disclosure </a:t>
            </a:r>
          </a:p>
        </p:txBody>
      </p:sp>
      <p:sp>
        <p:nvSpPr>
          <p:cNvPr id="10" name="Content Placeholder 4">
            <a:extLst>
              <a:ext uri="{FF2B5EF4-FFF2-40B4-BE49-F238E27FC236}">
                <a16:creationId xmlns:a16="http://schemas.microsoft.com/office/drawing/2014/main" id="{F9B57589-DCA5-49E1-B8DF-5E1D731C472A}"/>
              </a:ext>
            </a:extLst>
          </p:cNvPr>
          <p:cNvSpPr>
            <a:spLocks noGrp="1"/>
          </p:cNvSpPr>
          <p:nvPr>
            <p:ph idx="1"/>
          </p:nvPr>
        </p:nvSpPr>
        <p:spPr>
          <a:xfrm>
            <a:off x="533401" y="1752600"/>
            <a:ext cx="4831080" cy="4556760"/>
          </a:xfrm>
        </p:spPr>
        <p:txBody>
          <a:bodyPr>
            <a:normAutofit/>
          </a:bodyPr>
          <a:lstStyle/>
          <a:p>
            <a:pPr marL="0" indent="0">
              <a:lnSpc>
                <a:spcPts val="2400"/>
              </a:lnSpc>
              <a:spcAft>
                <a:spcPts val="800"/>
              </a:spcAft>
              <a:buClr>
                <a:srgbClr val="009999"/>
              </a:buClr>
              <a:buNone/>
            </a:pPr>
            <a:r>
              <a:rPr lang="en-US" sz="2400" dirty="0">
                <a:solidFill>
                  <a:srgbClr val="1A4652"/>
                </a:solidFill>
                <a:latin typeface="+mn-lt"/>
                <a:cs typeface="Arial" panose="020B0604020202020204" pitchFamily="34" charset="0"/>
              </a:rPr>
              <a:t>College students cite a number of reasons for not reporting – </a:t>
            </a:r>
          </a:p>
          <a:p>
            <a:pPr marL="742950" lvl="2" indent="-342900">
              <a:lnSpc>
                <a:spcPts val="2400"/>
              </a:lnSpc>
              <a:spcAft>
                <a:spcPts val="8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Not wanting others to know </a:t>
            </a:r>
          </a:p>
          <a:p>
            <a:pPr marL="742950" lvl="2" indent="-342900">
              <a:lnSpc>
                <a:spcPts val="2400"/>
              </a:lnSpc>
              <a:spcAft>
                <a:spcPts val="8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Lack of proof</a:t>
            </a:r>
          </a:p>
          <a:p>
            <a:pPr marL="742950" lvl="2" indent="-342900">
              <a:lnSpc>
                <a:spcPts val="2400"/>
              </a:lnSpc>
              <a:spcAft>
                <a:spcPts val="8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Fear of retaliation </a:t>
            </a:r>
          </a:p>
          <a:p>
            <a:pPr marL="742950" lvl="2" indent="-342900">
              <a:lnSpc>
                <a:spcPts val="2400"/>
              </a:lnSpc>
              <a:spcAft>
                <a:spcPts val="8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Being unsure of whether what happened constitutes assault</a:t>
            </a:r>
          </a:p>
          <a:p>
            <a:pPr marL="742950" lvl="2" indent="-342900">
              <a:lnSpc>
                <a:spcPts val="2400"/>
              </a:lnSpc>
              <a:spcAft>
                <a:spcPts val="8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Not knowing how to report </a:t>
            </a:r>
          </a:p>
          <a:p>
            <a:pPr marL="742950" lvl="2" indent="-342900">
              <a:lnSpc>
                <a:spcPts val="2400"/>
              </a:lnSpc>
              <a:spcAft>
                <a:spcPts val="8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Fear of being treated poorly by the criminal justice system </a:t>
            </a:r>
          </a:p>
          <a:p>
            <a:pPr marL="742950" lvl="2" indent="-342900">
              <a:lnSpc>
                <a:spcPts val="2100"/>
              </a:lnSpc>
              <a:spcAft>
                <a:spcPts val="1000"/>
              </a:spcAft>
              <a:buClr>
                <a:schemeClr val="tx1">
                  <a:lumMod val="50000"/>
                  <a:lumOff val="50000"/>
                </a:schemeClr>
              </a:buClr>
              <a:buFont typeface="Wingdings" pitchFamily="2" charset="2"/>
              <a:buChar char="§"/>
            </a:pPr>
            <a:endParaRPr lang="en-US" sz="1900" dirty="0">
              <a:latin typeface="+mn-lt"/>
              <a:cs typeface="Arial" panose="020B0604020202020204" pitchFamily="34" charset="0"/>
            </a:endParaRPr>
          </a:p>
          <a:p>
            <a:pPr marL="0" indent="0">
              <a:lnSpc>
                <a:spcPts val="2080"/>
              </a:lnSpc>
              <a:spcAft>
                <a:spcPts val="400"/>
              </a:spcAft>
              <a:buClr>
                <a:srgbClr val="009999"/>
              </a:buClr>
              <a:buNone/>
            </a:pPr>
            <a:endParaRPr lang="en-US" sz="2200" dirty="0">
              <a:solidFill>
                <a:schemeClr val="accent5">
                  <a:lumMod val="75000"/>
                </a:schemeClr>
              </a:solidFill>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b="1" dirty="0">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dirty="0">
              <a:latin typeface="+mn-lt"/>
              <a:cs typeface="Arial" panose="020B0604020202020204" pitchFamily="34" charset="0"/>
            </a:endParaRPr>
          </a:p>
          <a:p>
            <a:pPr marL="457200" lvl="1" indent="0">
              <a:lnSpc>
                <a:spcPts val="2585"/>
              </a:lnSpc>
              <a:spcAft>
                <a:spcPts val="400"/>
              </a:spcAft>
              <a:buClr>
                <a:srgbClr val="009999"/>
              </a:buClr>
              <a:buNone/>
            </a:pPr>
            <a:endParaRPr lang="en-US" sz="2200" dirty="0">
              <a:latin typeface="+mn-lt"/>
              <a:cs typeface="Arial" panose="020B0604020202020204" pitchFamily="34" charset="0"/>
            </a:endParaRPr>
          </a:p>
        </p:txBody>
      </p:sp>
      <p:sp>
        <p:nvSpPr>
          <p:cNvPr id="6" name="Content Placeholder 4">
            <a:extLst>
              <a:ext uri="{FF2B5EF4-FFF2-40B4-BE49-F238E27FC236}">
                <a16:creationId xmlns:a16="http://schemas.microsoft.com/office/drawing/2014/main" id="{93DCDB14-BA3D-41F1-98AE-AED8D8857AA9}"/>
              </a:ext>
            </a:extLst>
          </p:cNvPr>
          <p:cNvSpPr txBox="1">
            <a:spLocks/>
          </p:cNvSpPr>
          <p:nvPr/>
        </p:nvSpPr>
        <p:spPr>
          <a:xfrm>
            <a:off x="5218612" y="2816385"/>
            <a:ext cx="3779519" cy="33653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ct val="20000"/>
              </a:spcBef>
              <a:spcAft>
                <a:spcPts val="400"/>
              </a:spcAft>
              <a:buClr>
                <a:srgbClr val="009999"/>
              </a:buClr>
              <a:buSzTx/>
              <a:buFont typeface="Arial"/>
              <a:buNone/>
              <a:tabLst/>
              <a:defRPr/>
            </a:pPr>
            <a:r>
              <a:rPr kumimoji="0" lang="en-US" sz="2000" b="1" i="0" u="none" strike="noStrike" kern="1200" cap="none" spc="0" normalizeH="0" baseline="0" noProof="0" dirty="0">
                <a:ln>
                  <a:noFill/>
                </a:ln>
                <a:solidFill>
                  <a:srgbClr val="1A4652"/>
                </a:solidFill>
                <a:effectLst/>
                <a:uLnTx/>
                <a:uFillTx/>
                <a:latin typeface="Calibri"/>
                <a:ea typeface="+mn-ea"/>
                <a:cs typeface="Arial" panose="020B0604020202020204" pitchFamily="34" charset="0"/>
              </a:rPr>
              <a:t>Common barriers (non-age specific) – </a:t>
            </a:r>
          </a:p>
          <a:p>
            <a:pPr marL="742950" marR="0" lvl="2" indent="-342900" algn="l" defTabSz="457200" rtl="0" eaLnBrk="1" fontAlgn="auto" latinLnBrk="0" hangingPunct="1">
              <a:lnSpc>
                <a:spcPts val="2400"/>
              </a:lnSpc>
              <a:spcBef>
                <a:spcPct val="20000"/>
              </a:spcBef>
              <a:spcAft>
                <a:spcPts val="40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Shame and guilt</a:t>
            </a:r>
          </a:p>
          <a:p>
            <a:pPr marL="742950" marR="0" lvl="2" indent="-342900" algn="l" defTabSz="457200" rtl="0" eaLnBrk="1" fontAlgn="auto" latinLnBrk="0" hangingPunct="1">
              <a:lnSpc>
                <a:spcPts val="2400"/>
              </a:lnSpc>
              <a:spcBef>
                <a:spcPct val="20000"/>
              </a:spcBef>
              <a:spcAft>
                <a:spcPts val="40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Fear of not being believed</a:t>
            </a:r>
          </a:p>
          <a:p>
            <a:pPr marL="742950" marR="0" lvl="2" indent="-342900" algn="l" defTabSz="457200" rtl="0" eaLnBrk="1" fontAlgn="auto" latinLnBrk="0" hangingPunct="1">
              <a:lnSpc>
                <a:spcPts val="2400"/>
              </a:lnSpc>
              <a:spcBef>
                <a:spcPct val="20000"/>
              </a:spcBef>
              <a:spcAft>
                <a:spcPts val="40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Lack of support </a:t>
            </a:r>
          </a:p>
          <a:p>
            <a:pPr marL="742950" marR="0" lvl="2" indent="-342900" algn="l" defTabSz="457200" rtl="0" eaLnBrk="1" fontAlgn="auto" latinLnBrk="0" hangingPunct="1">
              <a:lnSpc>
                <a:spcPts val="2400"/>
              </a:lnSpc>
              <a:spcBef>
                <a:spcPct val="20000"/>
              </a:spcBef>
              <a:spcAft>
                <a:spcPts val="40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Relationship to perpetrator</a:t>
            </a:r>
          </a:p>
          <a:p>
            <a:pPr marL="742950" marR="0" lvl="2" indent="-342900" algn="l" defTabSz="457200" rtl="0" eaLnBrk="1" fontAlgn="auto" latinLnBrk="0" hangingPunct="1">
              <a:lnSpc>
                <a:spcPts val="2400"/>
              </a:lnSpc>
              <a:spcBef>
                <a:spcPct val="20000"/>
              </a:spcBef>
              <a:spcAft>
                <a:spcPts val="40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Unaware of options/resources</a:t>
            </a:r>
          </a:p>
          <a:p>
            <a:pPr marL="742950" marR="0" lvl="2" indent="-342900" algn="l" defTabSz="457200" rtl="0" eaLnBrk="1" fontAlgn="auto" latinLnBrk="0" hangingPunct="1">
              <a:lnSpc>
                <a:spcPts val="2100"/>
              </a:lnSpc>
              <a:spcBef>
                <a:spcPct val="20000"/>
              </a:spcBef>
              <a:spcAft>
                <a:spcPts val="1000"/>
              </a:spcAft>
              <a:buClr>
                <a:prstClr val="black">
                  <a:lumMod val="50000"/>
                  <a:lumOff val="50000"/>
                </a:prstClr>
              </a:buClr>
              <a:buSzTx/>
              <a:buFont typeface="Wingdings" pitchFamily="2" charset="2"/>
              <a:buChar char="§"/>
              <a:tabLst/>
              <a:defRPr/>
            </a:pPr>
            <a:endParaRPr kumimoji="0" lang="en-US" sz="1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ts val="2080"/>
              </a:lnSpc>
              <a:spcBef>
                <a:spcPct val="20000"/>
              </a:spcBef>
              <a:spcAft>
                <a:spcPts val="400"/>
              </a:spcAft>
              <a:buClr>
                <a:srgbClr val="009999"/>
              </a:buClr>
              <a:buSzTx/>
              <a:buFont typeface="Arial"/>
              <a:buNone/>
              <a:tabLst/>
              <a:defRPr/>
            </a:pPr>
            <a:endParaRPr kumimoji="0" lang="en-US" sz="2200" b="1" i="0" u="none" strike="noStrike" kern="1200" cap="none" spc="0" normalizeH="0" baseline="0" noProof="0" dirty="0">
              <a:ln>
                <a:noFill/>
              </a:ln>
              <a:solidFill>
                <a:srgbClr val="4BACC6">
                  <a:lumMod val="75000"/>
                </a:srgbClr>
              </a:solidFill>
              <a:effectLst/>
              <a:uLnTx/>
              <a:uFillTx/>
              <a:latin typeface="Calibri"/>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1" indent="0" algn="l" defTabSz="457200" rtl="0" eaLnBrk="1" fontAlgn="auto" latinLnBrk="0" hangingPunct="1">
              <a:lnSpc>
                <a:spcPts val="2585"/>
              </a:lnSpc>
              <a:spcBef>
                <a:spcPct val="20000"/>
              </a:spcBef>
              <a:spcAft>
                <a:spcPts val="400"/>
              </a:spcAft>
              <a:buClr>
                <a:srgbClr val="009999"/>
              </a:buClr>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2026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6BDEE8-4B3A-461D-BC7F-5BB292976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3" y="-1219200"/>
            <a:ext cx="8983674" cy="8977689"/>
          </a:xfrm>
          <a:prstGeom prst="rect">
            <a:avLst/>
          </a:prstGeom>
        </p:spPr>
      </p:pic>
      <p:sp>
        <p:nvSpPr>
          <p:cNvPr id="3" name="Content Placeholder 2">
            <a:extLst>
              <a:ext uri="{FF2B5EF4-FFF2-40B4-BE49-F238E27FC236}">
                <a16:creationId xmlns:a16="http://schemas.microsoft.com/office/drawing/2014/main" id="{7BBFAFBB-4CB0-4076-B05F-889871BB4C7E}"/>
              </a:ext>
            </a:extLst>
          </p:cNvPr>
          <p:cNvSpPr>
            <a:spLocks noGrp="1"/>
          </p:cNvSpPr>
          <p:nvPr>
            <p:ph idx="1"/>
          </p:nvPr>
        </p:nvSpPr>
        <p:spPr>
          <a:xfrm>
            <a:off x="1752600" y="1371600"/>
            <a:ext cx="6076362" cy="4114800"/>
          </a:xfrm>
        </p:spPr>
        <p:txBody>
          <a:bodyPr>
            <a:normAutofit/>
          </a:bodyPr>
          <a:lstStyle/>
          <a:p>
            <a:pPr marL="0" indent="0">
              <a:spcAft>
                <a:spcPts val="400"/>
              </a:spcAft>
              <a:buNone/>
            </a:pPr>
            <a:r>
              <a:rPr lang="en-US" sz="2800">
                <a:solidFill>
                  <a:srgbClr val="1A4652"/>
                </a:solidFill>
                <a:latin typeface="+mn-lt"/>
              </a:rPr>
              <a:t>“Perfect victim” is the model against which all other (normal, flawed, human) victims are judged. </a:t>
            </a:r>
          </a:p>
          <a:p>
            <a:pPr marL="0" indent="0">
              <a:buNone/>
            </a:pPr>
            <a:r>
              <a:rPr lang="en-US" sz="2200" b="0">
                <a:solidFill>
                  <a:schemeClr val="tx1"/>
                </a:solidFill>
                <a:latin typeface="+mn-lt"/>
              </a:rPr>
              <a:t>“The perfect victim says no clearly and often, fights off her attacker like a honey badger, and if she can’t get away, she continues to profess her non-consent throughout the encounter, ideally by shouting “no” and continuing to fight as best she can.”  	</a:t>
            </a:r>
            <a:r>
              <a:rPr lang="en-US">
                <a:solidFill>
                  <a:srgbClr val="1A4652"/>
                </a:solidFill>
                <a:latin typeface="+mn-lt"/>
              </a:rPr>
              <a:t>				</a:t>
            </a:r>
            <a:r>
              <a:rPr lang="en-US" sz="2500">
                <a:solidFill>
                  <a:srgbClr val="1A4652"/>
                </a:solidFill>
                <a:latin typeface="+mn-lt"/>
              </a:rPr>
              <a:t>	</a:t>
            </a:r>
          </a:p>
        </p:txBody>
      </p:sp>
      <p:sp>
        <p:nvSpPr>
          <p:cNvPr id="6" name="TextBox 1">
            <a:extLst>
              <a:ext uri="{FF2B5EF4-FFF2-40B4-BE49-F238E27FC236}">
                <a16:creationId xmlns:a16="http://schemas.microsoft.com/office/drawing/2014/main" id="{75EFAC49-1CDE-4C8D-9984-D28ADE35D426}"/>
              </a:ext>
            </a:extLst>
          </p:cNvPr>
          <p:cNvSpPr txBox="1"/>
          <p:nvPr/>
        </p:nvSpPr>
        <p:spPr>
          <a:xfrm>
            <a:off x="228600" y="6400800"/>
            <a:ext cx="8062207" cy="27699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latin typeface="Calibri Light"/>
                <a:cs typeface="Calibri Light"/>
              </a:rPr>
              <a:t>The Sydney Morning Herald- </a:t>
            </a:r>
            <a:r>
              <a:rPr lang="en-US" sz="1200" dirty="0" err="1">
                <a:latin typeface="Calibri Light"/>
                <a:cs typeface="Calibri Light"/>
              </a:rPr>
              <a:t>Schetzer</a:t>
            </a:r>
            <a:r>
              <a:rPr lang="en-US" sz="1200" dirty="0">
                <a:latin typeface="Calibri Light"/>
                <a:cs typeface="Calibri Light"/>
              </a:rPr>
              <a:t>, Alana: "</a:t>
            </a:r>
            <a:r>
              <a:rPr lang="en-US" sz="1200" i="1" dirty="0">
                <a:latin typeface="Calibri Light"/>
                <a:cs typeface="Calibri Light"/>
              </a:rPr>
              <a:t>The 'Perfect Victim" of Sexual Assault is a </a:t>
            </a:r>
            <a:r>
              <a:rPr lang="en-US" sz="1200" i="1" dirty="0" err="1">
                <a:latin typeface="Calibri Light"/>
                <a:cs typeface="Calibri Light"/>
              </a:rPr>
              <a:t>Muth</a:t>
            </a:r>
            <a:r>
              <a:rPr lang="en-US" sz="1200" i="1" dirty="0">
                <a:latin typeface="Calibri Light"/>
                <a:cs typeface="Calibri Light"/>
              </a:rPr>
              <a:t> That Needs To Go</a:t>
            </a:r>
            <a:r>
              <a:rPr lang="en-US" sz="1200" dirty="0">
                <a:latin typeface="Calibri Light"/>
                <a:cs typeface="Calibri Light"/>
              </a:rPr>
              <a:t>" (April 2017) </a:t>
            </a:r>
            <a:endParaRPr lang="en-US" sz="12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0400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6BDEE8-4B3A-461D-BC7F-5BB292976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3" y="-1219200"/>
            <a:ext cx="8983674" cy="8977689"/>
          </a:xfrm>
          <a:prstGeom prst="rect">
            <a:avLst/>
          </a:prstGeom>
        </p:spPr>
      </p:pic>
      <p:sp>
        <p:nvSpPr>
          <p:cNvPr id="3" name="Content Placeholder 2">
            <a:extLst>
              <a:ext uri="{FF2B5EF4-FFF2-40B4-BE49-F238E27FC236}">
                <a16:creationId xmlns:a16="http://schemas.microsoft.com/office/drawing/2014/main" id="{7BBFAFBB-4CB0-4076-B05F-889871BB4C7E}"/>
              </a:ext>
            </a:extLst>
          </p:cNvPr>
          <p:cNvSpPr>
            <a:spLocks noGrp="1"/>
          </p:cNvSpPr>
          <p:nvPr>
            <p:ph idx="1"/>
          </p:nvPr>
        </p:nvSpPr>
        <p:spPr>
          <a:xfrm>
            <a:off x="1554216" y="1211580"/>
            <a:ext cx="6638257" cy="3889948"/>
          </a:xfrm>
        </p:spPr>
        <p:txBody>
          <a:bodyPr vert="horz" lIns="91440" tIns="45720" rIns="91440" bIns="45720" rtlCol="0" anchor="t">
            <a:normAutofit/>
          </a:bodyPr>
          <a:lstStyle/>
          <a:p>
            <a:pPr marL="0" indent="0">
              <a:spcAft>
                <a:spcPts val="400"/>
              </a:spcAft>
              <a:buNone/>
            </a:pPr>
            <a:r>
              <a:rPr lang="en-US" sz="2200" b="0">
                <a:solidFill>
                  <a:schemeClr val="tx1"/>
                </a:solidFill>
                <a:latin typeface="Calibri"/>
              </a:rPr>
              <a:t>"The myth of the perfect victim is just the opposite side of the monster myth coin. </a:t>
            </a:r>
            <a:endParaRPr lang="en-US" sz="2200">
              <a:solidFill>
                <a:schemeClr val="tx1"/>
              </a:solidFill>
            </a:endParaRPr>
          </a:p>
          <a:p>
            <a:pPr marL="0" indent="0">
              <a:spcAft>
                <a:spcPts val="400"/>
              </a:spcAft>
              <a:buNone/>
            </a:pPr>
            <a:r>
              <a:rPr lang="en-US" sz="2800">
                <a:solidFill>
                  <a:schemeClr val="tx1"/>
                </a:solidFill>
                <a:latin typeface="Calibri"/>
              </a:rPr>
              <a:t>For years, women have been taught to be careful walking alone at night, looking out for the bogeyman who's going to jump out of the dark and grab them and drag them away. Yet most sexual crimes are committed by people known by the victim, and often in their own homes."</a:t>
            </a:r>
            <a:endParaRPr lang="en-US">
              <a:solidFill>
                <a:schemeClr val="tx1"/>
              </a:solidFill>
              <a:latin typeface="Calibri"/>
            </a:endParaRPr>
          </a:p>
        </p:txBody>
      </p:sp>
      <p:sp>
        <p:nvSpPr>
          <p:cNvPr id="6" name="TextBox 1">
            <a:extLst>
              <a:ext uri="{FF2B5EF4-FFF2-40B4-BE49-F238E27FC236}">
                <a16:creationId xmlns:a16="http://schemas.microsoft.com/office/drawing/2014/main" id="{04CD12B8-12FB-4A54-A423-D97952BB4379}"/>
              </a:ext>
            </a:extLst>
          </p:cNvPr>
          <p:cNvSpPr txBox="1"/>
          <p:nvPr/>
        </p:nvSpPr>
        <p:spPr>
          <a:xfrm>
            <a:off x="228600" y="6400800"/>
            <a:ext cx="8062207" cy="27699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latin typeface="Calibri Light"/>
                <a:cs typeface="Calibri Light"/>
              </a:rPr>
              <a:t>The Sydney Morning Herald- </a:t>
            </a:r>
            <a:r>
              <a:rPr lang="en-US" sz="1200" dirty="0" err="1">
                <a:latin typeface="Calibri Light"/>
                <a:cs typeface="Calibri Light"/>
              </a:rPr>
              <a:t>Schetzer</a:t>
            </a:r>
            <a:r>
              <a:rPr lang="en-US" sz="1200" dirty="0">
                <a:latin typeface="Calibri Light"/>
                <a:cs typeface="Calibri Light"/>
              </a:rPr>
              <a:t>, Alana: "</a:t>
            </a:r>
            <a:r>
              <a:rPr lang="en-US" sz="1200" i="1" dirty="0">
                <a:latin typeface="Calibri Light"/>
                <a:cs typeface="Calibri Light"/>
              </a:rPr>
              <a:t>The 'Perfect Victim" of Sexual Assault is a </a:t>
            </a:r>
            <a:r>
              <a:rPr lang="en-US" sz="1200" i="1" dirty="0" err="1">
                <a:latin typeface="Calibri Light"/>
                <a:cs typeface="Calibri Light"/>
              </a:rPr>
              <a:t>Muth</a:t>
            </a:r>
            <a:r>
              <a:rPr lang="en-US" sz="1200" i="1" dirty="0">
                <a:latin typeface="Calibri Light"/>
                <a:cs typeface="Calibri Light"/>
              </a:rPr>
              <a:t> That Needs To Go</a:t>
            </a:r>
            <a:r>
              <a:rPr lang="en-US" sz="1200" dirty="0">
                <a:latin typeface="Calibri Light"/>
                <a:cs typeface="Calibri Light"/>
              </a:rPr>
              <a:t>" (April 2017) </a:t>
            </a:r>
            <a:endParaRPr lang="en-US" sz="12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9939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752600"/>
            <a:ext cx="7772400" cy="3962400"/>
          </a:xfrm>
        </p:spPr>
        <p:txBody>
          <a:bodyPr>
            <a:normAutofit/>
          </a:bodyPr>
          <a:lstStyle/>
          <a:p>
            <a:pPr marL="0" indent="0">
              <a:lnSpc>
                <a:spcPts val="2400"/>
              </a:lnSpc>
              <a:spcAft>
                <a:spcPts val="1400"/>
              </a:spcAft>
              <a:buClr>
                <a:srgbClr val="009999"/>
              </a:buClr>
              <a:buNone/>
            </a:pPr>
            <a:r>
              <a:rPr lang="en-US" sz="2000">
                <a:solidFill>
                  <a:srgbClr val="1A4652"/>
                </a:solidFill>
                <a:latin typeface="+mn-lt"/>
                <a:cs typeface="Arial" panose="020B0604020202020204" pitchFamily="34" charset="0"/>
              </a:rPr>
              <a:t>“The intensely painful feeling or experience of believing that we are flawed and therefore unworthy of love and belonging – something we’ve experienced, done, or failed to do makes us unworthy of connection.” (Dr. </a:t>
            </a:r>
            <a:r>
              <a:rPr lang="en-US" sz="2000" err="1">
                <a:solidFill>
                  <a:srgbClr val="1A4652"/>
                </a:solidFill>
                <a:latin typeface="+mn-lt"/>
                <a:cs typeface="Arial" panose="020B0604020202020204" pitchFamily="34" charset="0"/>
              </a:rPr>
              <a:t>Brene</a:t>
            </a:r>
            <a:r>
              <a:rPr lang="en-US" sz="2000">
                <a:solidFill>
                  <a:srgbClr val="1A4652"/>
                </a:solidFill>
                <a:latin typeface="+mn-lt"/>
                <a:cs typeface="Arial" panose="020B0604020202020204" pitchFamily="34" charset="0"/>
              </a:rPr>
              <a:t> Brown)</a:t>
            </a:r>
          </a:p>
          <a:p>
            <a:pPr marL="742950" lvl="2" indent="-342900">
              <a:lnSpc>
                <a:spcPts val="2600"/>
              </a:lnSpc>
              <a:spcAft>
                <a:spcPts val="1000"/>
              </a:spcAft>
              <a:buClr>
                <a:schemeClr val="tx1">
                  <a:lumMod val="50000"/>
                  <a:lumOff val="50000"/>
                </a:schemeClr>
              </a:buClr>
              <a:buFont typeface="Wingdings" pitchFamily="2" charset="2"/>
              <a:buChar char="§"/>
            </a:pPr>
            <a:r>
              <a:rPr lang="en-US" sz="2000" b="1">
                <a:latin typeface="+mn-lt"/>
                <a:cs typeface="Arial" panose="020B0604020202020204" pitchFamily="34" charset="0"/>
              </a:rPr>
              <a:t>Shame and secrecy </a:t>
            </a:r>
            <a:r>
              <a:rPr lang="en-US" sz="2000">
                <a:latin typeface="+mn-lt"/>
                <a:cs typeface="Arial" panose="020B0604020202020204" pitchFamily="34" charset="0"/>
              </a:rPr>
              <a:t>are central to sexual trauma</a:t>
            </a:r>
          </a:p>
          <a:p>
            <a:pPr marL="742950" lvl="2" indent="-342900">
              <a:lnSpc>
                <a:spcPts val="26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Victims might feel responsible for the abuse, and feel shame as a result:  “I was assaulted because I am (…)”</a:t>
            </a:r>
          </a:p>
          <a:p>
            <a:pPr marL="742950" lvl="2" indent="-342900">
              <a:lnSpc>
                <a:spcPts val="2100"/>
              </a:lnSpc>
              <a:spcAft>
                <a:spcPts val="1000"/>
              </a:spcAft>
              <a:buClr>
                <a:schemeClr val="tx1">
                  <a:lumMod val="50000"/>
                  <a:lumOff val="50000"/>
                </a:schemeClr>
              </a:buClr>
              <a:buFont typeface="Wingdings" pitchFamily="2" charset="2"/>
              <a:buChar char="§"/>
            </a:pPr>
            <a:endParaRPr lang="en-US" sz="1900">
              <a:latin typeface="+mn-lt"/>
              <a:cs typeface="Arial" panose="020B0604020202020204" pitchFamily="34" charset="0"/>
            </a:endParaRPr>
          </a:p>
          <a:p>
            <a:pPr marL="0" indent="0">
              <a:lnSpc>
                <a:spcPts val="2080"/>
              </a:lnSpc>
              <a:spcAft>
                <a:spcPts val="400"/>
              </a:spcAft>
              <a:buClr>
                <a:srgbClr val="009999"/>
              </a:buClr>
              <a:buNone/>
            </a:pPr>
            <a:endParaRPr lang="en-US" sz="2200">
              <a:solidFill>
                <a:schemeClr val="accent5">
                  <a:lumMod val="75000"/>
                </a:schemeClr>
              </a:solidFill>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b="1">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a:latin typeface="+mn-lt"/>
              <a:cs typeface="Arial" panose="020B0604020202020204" pitchFamily="34" charset="0"/>
            </a:endParaRPr>
          </a:p>
          <a:p>
            <a:pPr marL="457200" lvl="1" indent="0">
              <a:lnSpc>
                <a:spcPts val="2585"/>
              </a:lnSpc>
              <a:spcAft>
                <a:spcPts val="400"/>
              </a:spcAft>
              <a:buClr>
                <a:srgbClr val="009999"/>
              </a:buClr>
              <a:buNone/>
            </a:pPr>
            <a:endParaRPr lang="en-US" sz="2200">
              <a:latin typeface="+mn-lt"/>
              <a:cs typeface="Arial" panose="020B0604020202020204" pitchFamily="34" charset="0"/>
            </a:endParaRPr>
          </a:p>
        </p:txBody>
      </p:sp>
      <p:sp>
        <p:nvSpPr>
          <p:cNvPr id="6" name="Title 3">
            <a:extLst>
              <a:ext uri="{FF2B5EF4-FFF2-40B4-BE49-F238E27FC236}">
                <a16:creationId xmlns:a16="http://schemas.microsoft.com/office/drawing/2014/main" id="{60C259BC-C411-40F1-9A34-864A05159C69}"/>
              </a:ext>
            </a:extLst>
          </p:cNvPr>
          <p:cNvSpPr>
            <a:spLocks noGrp="1"/>
          </p:cNvSpPr>
          <p:nvPr>
            <p:ph type="title"/>
          </p:nvPr>
        </p:nvSpPr>
        <p:spPr>
          <a:xfrm>
            <a:off x="685800" y="76200"/>
            <a:ext cx="8382000" cy="1143000"/>
          </a:xfrm>
        </p:spPr>
        <p:txBody>
          <a:bodyPr/>
          <a:lstStyle/>
          <a:p>
            <a:r>
              <a:rPr lang="en-US" sz="3600">
                <a:latin typeface="+mj-lt"/>
                <a:cs typeface="Arial" panose="020B0604020202020204" pitchFamily="34" charset="0"/>
              </a:rPr>
              <a:t>Shame and Secrecy </a:t>
            </a:r>
          </a:p>
        </p:txBody>
      </p:sp>
      <p:sp>
        <p:nvSpPr>
          <p:cNvPr id="7" name="TextBox 6">
            <a:extLst>
              <a:ext uri="{FF2B5EF4-FFF2-40B4-BE49-F238E27FC236}">
                <a16:creationId xmlns:a16="http://schemas.microsoft.com/office/drawing/2014/main" id="{BC6C7125-4492-46FE-8B02-A363B81BFE2F}"/>
              </a:ext>
            </a:extLst>
          </p:cNvPr>
          <p:cNvSpPr txBox="1"/>
          <p:nvPr/>
        </p:nvSpPr>
        <p:spPr>
          <a:xfrm>
            <a:off x="228600" y="6400800"/>
            <a:ext cx="6757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Rita Abadi, LMHC – Mt. Sinai Hospital (2017) </a:t>
            </a:r>
          </a:p>
        </p:txBody>
      </p:sp>
    </p:spTree>
    <p:extLst>
      <p:ext uri="{BB962C8B-B14F-4D97-AF65-F5344CB8AC3E}">
        <p14:creationId xmlns:p14="http://schemas.microsoft.com/office/powerpoint/2010/main" val="344827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1562100" y="4444093"/>
            <a:ext cx="6019800" cy="2590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1400"/>
              </a:spcAft>
              <a:buClr>
                <a:prstClr val="black">
                  <a:lumMod val="50000"/>
                  <a:lumOff val="50000"/>
                </a:prstClr>
              </a:buClr>
              <a:buSzTx/>
              <a:buFont typeface="Arial"/>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600" b="1" i="0" u="none" strike="noStrike" kern="1200" cap="none" spc="0" normalizeH="0" baseline="0" noProof="0" dirty="0">
                <a:ln>
                  <a:noFill/>
                </a:ln>
                <a:solidFill>
                  <a:srgbClr val="006666"/>
                </a:solidFill>
                <a:effectLst/>
                <a:uLnTx/>
                <a:uFillTx/>
                <a:latin typeface="Arial" panose="020B0604020202020204" pitchFamily="34" charset="0"/>
                <a:ea typeface="+mn-ea"/>
                <a:cs typeface="Arial" panose="020B0604020202020204" pitchFamily="34" charset="0"/>
              </a:rPr>
              <a:t>FIRST RESPONSE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victims is critical in determining how victims cope.”</a:t>
            </a:r>
          </a:p>
          <a:p>
            <a:pPr marL="0" marR="0" lvl="0" indent="0" algn="ctr" defTabSz="457200" rtl="0" eaLnBrk="1" fontAlgn="auto" latinLnBrk="0" hangingPunct="1">
              <a:lnSpc>
                <a:spcPct val="100000"/>
              </a:lnSpc>
              <a:spcBef>
                <a:spcPct val="20000"/>
              </a:spcBef>
              <a:spcAft>
                <a:spcPts val="800"/>
              </a:spcAft>
              <a:buClr>
                <a:prstClr val="black">
                  <a:lumMod val="50000"/>
                  <a:lumOff val="50000"/>
                </a:prstClr>
              </a:buClr>
              <a:buSzTx/>
              <a:buFont typeface="Arial"/>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Department of Justice, the Office                                                 of Victims of Crime</a:t>
            </a:r>
          </a:p>
          <a:p>
            <a:pPr marL="0" marR="0" lvl="0" indent="0" algn="l" defTabSz="457200" rtl="0" eaLnBrk="1" fontAlgn="auto" latinLnBrk="0" hangingPunct="1">
              <a:lnSpc>
                <a:spcPct val="100000"/>
              </a:lnSpc>
              <a:spcBef>
                <a:spcPct val="20000"/>
              </a:spcBef>
              <a:spcAft>
                <a:spcPts val="0"/>
              </a:spcAft>
              <a:buClr>
                <a:srgbClr val="009999"/>
              </a:buClr>
              <a:buSzTx/>
              <a:buFont typeface="Arial"/>
              <a:buNone/>
              <a:tabLst/>
              <a:defRPr/>
            </a:pPr>
            <a:endParaRPr kumimoji="0" lang="en-US" sz="22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endParaRPr>
          </a:p>
        </p:txBody>
      </p:sp>
      <p:sp>
        <p:nvSpPr>
          <p:cNvPr id="6" name="Title 3"/>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Research Shows</a:t>
            </a:r>
          </a:p>
        </p:txBody>
      </p:sp>
      <p:grpSp>
        <p:nvGrpSpPr>
          <p:cNvPr id="9" name="Group 8">
            <a:extLst>
              <a:ext uri="{FF2B5EF4-FFF2-40B4-BE49-F238E27FC236}">
                <a16:creationId xmlns:a16="http://schemas.microsoft.com/office/drawing/2014/main" id="{247B3EAE-3ADA-4017-A630-7535D8BFBF81}"/>
              </a:ext>
            </a:extLst>
          </p:cNvPr>
          <p:cNvGrpSpPr/>
          <p:nvPr/>
        </p:nvGrpSpPr>
        <p:grpSpPr>
          <a:xfrm>
            <a:off x="863448" y="2133600"/>
            <a:ext cx="7417103" cy="2362200"/>
            <a:chOff x="816429" y="2019300"/>
            <a:chExt cx="7417103" cy="2362200"/>
          </a:xfrm>
        </p:grpSpPr>
        <p:pic>
          <p:nvPicPr>
            <p:cNvPr id="3" name="Picture 2" descr="A close up of a toy&#10;&#10;Description automatically generated">
              <a:extLst>
                <a:ext uri="{FF2B5EF4-FFF2-40B4-BE49-F238E27FC236}">
                  <a16:creationId xmlns:a16="http://schemas.microsoft.com/office/drawing/2014/main" id="{3EB9059E-1553-431B-96A2-1721CFDED8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5614"/>
            <a:stretch/>
          </p:blipFill>
          <p:spPr>
            <a:xfrm>
              <a:off x="816429" y="2019300"/>
              <a:ext cx="4343400" cy="2362200"/>
            </a:xfrm>
            <a:prstGeom prst="rect">
              <a:avLst/>
            </a:prstGeom>
          </p:spPr>
        </p:pic>
        <p:pic>
          <p:nvPicPr>
            <p:cNvPr id="4" name="Picture 3" descr="A close up of a toy&#10;&#10;Description automatically generated">
              <a:extLst>
                <a:ext uri="{FF2B5EF4-FFF2-40B4-BE49-F238E27FC236}">
                  <a16:creationId xmlns:a16="http://schemas.microsoft.com/office/drawing/2014/main" id="{D4E33628-3D38-495D-B876-9350883442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79" t="52632"/>
            <a:stretch/>
          </p:blipFill>
          <p:spPr>
            <a:xfrm>
              <a:off x="5151665" y="2133600"/>
              <a:ext cx="3081867" cy="2133600"/>
            </a:xfrm>
            <a:prstGeom prst="rect">
              <a:avLst/>
            </a:prstGeom>
          </p:spPr>
        </p:pic>
      </p:grpSp>
    </p:spTree>
    <p:extLst>
      <p:ext uri="{BB962C8B-B14F-4D97-AF65-F5344CB8AC3E}">
        <p14:creationId xmlns:p14="http://schemas.microsoft.com/office/powerpoint/2010/main" val="23266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0"/>
            <a:ext cx="8915400" cy="1981200"/>
          </a:xfrm>
        </p:spPr>
        <p:txBody>
          <a:bodyPr>
            <a:noAutofit/>
          </a:bodyPr>
          <a:lstStyle/>
          <a:p>
            <a:br>
              <a:rPr lang="en-US" sz="2800">
                <a:solidFill>
                  <a:schemeClr val="tx1"/>
                </a:solidFill>
                <a:latin typeface="Avenir LT Std 65 Medium" pitchFamily="34" charset="0"/>
              </a:rPr>
            </a:br>
            <a:r>
              <a:rPr lang="en-US" sz="2800">
                <a:solidFill>
                  <a:srgbClr val="1A4652"/>
                </a:solidFill>
                <a:latin typeface="Arial" panose="020B0604020202020204" pitchFamily="34" charset="0"/>
                <a:cs typeface="Arial" panose="020B0604020202020204" pitchFamily="34" charset="0"/>
              </a:rPr>
              <a:t>trauma THEORY </a:t>
            </a:r>
            <a:br>
              <a:rPr lang="en-US" sz="2400">
                <a:solidFill>
                  <a:schemeClr val="tx1"/>
                </a:solidFill>
                <a:latin typeface="Avenir LT Std 55 Roman" pitchFamily="34" charset="0"/>
              </a:rPr>
            </a:br>
            <a:br>
              <a:rPr lang="en-US" sz="2400">
                <a:solidFill>
                  <a:schemeClr val="tx1"/>
                </a:solidFill>
                <a:latin typeface="Avenir LT Std 55 Roman" pitchFamily="34" charset="0"/>
              </a:rPr>
            </a:br>
            <a:br>
              <a:rPr lang="en-US" sz="2400">
                <a:solidFill>
                  <a:schemeClr val="tx1"/>
                </a:solidFill>
                <a:latin typeface="Avenir LT Std 55 Roman" pitchFamily="34" charset="0"/>
              </a:rPr>
            </a:br>
            <a:endParaRPr lang="en-US" sz="2400">
              <a:solidFill>
                <a:schemeClr val="tx1"/>
              </a:solidFill>
              <a:latin typeface="Avenir LT Std 55 Roman" pitchFamily="34" charset="0"/>
            </a:endParaRPr>
          </a:p>
        </p:txBody>
      </p:sp>
    </p:spTree>
    <p:extLst>
      <p:ext uri="{BB962C8B-B14F-4D97-AF65-F5344CB8AC3E}">
        <p14:creationId xmlns:p14="http://schemas.microsoft.com/office/powerpoint/2010/main" val="2442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865585"/>
            <a:ext cx="7680434" cy="3605049"/>
          </a:xfrm>
        </p:spPr>
        <p:txBody>
          <a:bodyPr>
            <a:normAutofit/>
          </a:bodyPr>
          <a:lstStyle/>
          <a:p>
            <a:pPr marL="0" indent="0">
              <a:lnSpc>
                <a:spcPts val="2080"/>
              </a:lnSpc>
              <a:spcAft>
                <a:spcPts val="1000"/>
              </a:spcAft>
              <a:buClr>
                <a:srgbClr val="009999"/>
              </a:buClr>
              <a:buNone/>
            </a:pPr>
            <a:r>
              <a:rPr lang="en-US" sz="2400">
                <a:solidFill>
                  <a:srgbClr val="69A789"/>
                </a:solidFill>
                <a:latin typeface="+mj-lt"/>
                <a:cs typeface="Arial" panose="020B0604020202020204" pitchFamily="34" charset="0"/>
              </a:rPr>
              <a:t>DSM-5 AND TRAUMA</a:t>
            </a:r>
          </a:p>
          <a:p>
            <a:pPr marL="914400" lvl="2" indent="-514350">
              <a:lnSpc>
                <a:spcPts val="2800"/>
              </a:lnSpc>
              <a:spcAft>
                <a:spcPts val="1000"/>
              </a:spcAft>
              <a:buClr>
                <a:schemeClr val="tx1">
                  <a:lumMod val="50000"/>
                  <a:lumOff val="50000"/>
                </a:schemeClr>
              </a:buClr>
              <a:buFont typeface="+mj-lt"/>
              <a:buAutoNum type="romanUcPeriod"/>
            </a:pPr>
            <a:r>
              <a:rPr lang="en-US" sz="2200">
                <a:latin typeface="+mn-lt"/>
                <a:cs typeface="Arial" panose="020B0604020202020204" pitchFamily="34" charset="0"/>
              </a:rPr>
              <a:t>The person experienced, witnessed or was confronted with an event(s) that involved actual or threatened death or serious injury, or a threat to the physical integrity of self or others.</a:t>
            </a:r>
          </a:p>
          <a:p>
            <a:pPr marL="914400" lvl="2" indent="-514350">
              <a:lnSpc>
                <a:spcPts val="2800"/>
              </a:lnSpc>
              <a:spcAft>
                <a:spcPts val="1000"/>
              </a:spcAft>
              <a:buClr>
                <a:schemeClr val="tx1">
                  <a:lumMod val="50000"/>
                  <a:lumOff val="50000"/>
                </a:schemeClr>
              </a:buClr>
              <a:buFont typeface="+mj-lt"/>
              <a:buAutoNum type="romanUcPeriod"/>
            </a:pPr>
            <a:r>
              <a:rPr lang="en-US" sz="2200">
                <a:latin typeface="+mn-lt"/>
                <a:cs typeface="Arial" panose="020B0604020202020204" pitchFamily="34" charset="0"/>
              </a:rPr>
              <a:t>The person’s response involved intense fear, helplessness or horror. </a:t>
            </a:r>
          </a:p>
          <a:p>
            <a:pPr marL="0" indent="0">
              <a:lnSpc>
                <a:spcPts val="2080"/>
              </a:lnSpc>
              <a:spcAft>
                <a:spcPts val="400"/>
              </a:spcAft>
              <a:buClr>
                <a:srgbClr val="009999"/>
              </a:buClr>
              <a:buNone/>
            </a:pPr>
            <a:endParaRPr lang="en-US" sz="2100">
              <a:solidFill>
                <a:schemeClr val="accent5">
                  <a:lumMod val="75000"/>
                </a:schemeClr>
              </a:solidFill>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b="1">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a:latin typeface="Arial" panose="020B0604020202020204" pitchFamily="34" charset="0"/>
              <a:cs typeface="Arial" panose="020B0604020202020204" pitchFamily="34" charset="0"/>
            </a:endParaRPr>
          </a:p>
          <a:p>
            <a:pPr marL="457200" lvl="1" indent="0">
              <a:lnSpc>
                <a:spcPts val="2585"/>
              </a:lnSpc>
              <a:spcAft>
                <a:spcPts val="400"/>
              </a:spcAft>
              <a:buClr>
                <a:srgbClr val="009999"/>
              </a:buClr>
              <a:buNone/>
            </a:pPr>
            <a:endParaRPr lang="en-US" sz="19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4FDCB8-3CD9-4D1C-8FD9-564179EF1B67}"/>
              </a:ext>
            </a:extLst>
          </p:cNvPr>
          <p:cNvSpPr txBox="1"/>
          <p:nvPr/>
        </p:nvSpPr>
        <p:spPr>
          <a:xfrm>
            <a:off x="228600" y="6396335"/>
            <a:ext cx="6757985" cy="461665"/>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Diagnostic and Statistical Manual of Mental Disorders (DSM-5) – 309.81 PTSD (2013)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8" name="Title 3">
            <a:extLst>
              <a:ext uri="{FF2B5EF4-FFF2-40B4-BE49-F238E27FC236}">
                <a16:creationId xmlns:a16="http://schemas.microsoft.com/office/drawing/2014/main" id="{1AB23AEE-9316-4B8E-9797-F389C2B8F7EA}"/>
              </a:ext>
            </a:extLst>
          </p:cNvPr>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Understanding Trauma </a:t>
            </a:r>
          </a:p>
        </p:txBody>
      </p:sp>
    </p:spTree>
    <p:extLst>
      <p:ext uri="{BB962C8B-B14F-4D97-AF65-F5344CB8AC3E}">
        <p14:creationId xmlns:p14="http://schemas.microsoft.com/office/powerpoint/2010/main" val="89756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AB23AEE-9316-4B8E-9797-F389C2B8F7EA}"/>
              </a:ext>
            </a:extLst>
          </p:cNvPr>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Understanding Trauma </a:t>
            </a:r>
          </a:p>
        </p:txBody>
      </p:sp>
      <p:sp>
        <p:nvSpPr>
          <p:cNvPr id="7" name="Content Placeholder 4">
            <a:extLst>
              <a:ext uri="{FF2B5EF4-FFF2-40B4-BE49-F238E27FC236}">
                <a16:creationId xmlns:a16="http://schemas.microsoft.com/office/drawing/2014/main" id="{CE4C678C-7873-4F80-B5C3-43957EEC6695}"/>
              </a:ext>
            </a:extLst>
          </p:cNvPr>
          <p:cNvSpPr>
            <a:spLocks noGrp="1"/>
          </p:cNvSpPr>
          <p:nvPr>
            <p:ph idx="1"/>
          </p:nvPr>
        </p:nvSpPr>
        <p:spPr>
          <a:xfrm>
            <a:off x="533400" y="1676399"/>
            <a:ext cx="7554310" cy="4424855"/>
          </a:xfrm>
        </p:spPr>
        <p:txBody>
          <a:bodyPr>
            <a:normAutofit/>
          </a:bodyPr>
          <a:lstStyle/>
          <a:p>
            <a:pPr marL="914400" lvl="2" indent="-514350">
              <a:lnSpc>
                <a:spcPts val="2800"/>
              </a:lnSpc>
              <a:spcAft>
                <a:spcPts val="1500"/>
              </a:spcAft>
              <a:buClr>
                <a:schemeClr val="tx1">
                  <a:lumMod val="50000"/>
                  <a:lumOff val="50000"/>
                </a:schemeClr>
              </a:buClr>
              <a:buFont typeface="+mj-lt"/>
              <a:buAutoNum type="romanUcPeriod"/>
            </a:pPr>
            <a:r>
              <a:rPr lang="en-US" sz="2200" dirty="0">
                <a:latin typeface="+mn-lt"/>
                <a:cs typeface="Arial" panose="020B0604020202020204" pitchFamily="34" charset="0"/>
              </a:rPr>
              <a:t>One single, overwhelming event.                                                                                                                                      </a:t>
            </a:r>
            <a:r>
              <a:rPr lang="en-US" sz="1800" b="1" dirty="0">
                <a:solidFill>
                  <a:srgbClr val="1A4652"/>
                </a:solidFill>
                <a:latin typeface="+mn-lt"/>
                <a:cs typeface="Arial" panose="020B0604020202020204" pitchFamily="34" charset="0"/>
              </a:rPr>
              <a:t>ACUTE TRAUMA</a:t>
            </a:r>
          </a:p>
          <a:p>
            <a:pPr marL="914400" lvl="2" indent="-514350">
              <a:lnSpc>
                <a:spcPts val="2800"/>
              </a:lnSpc>
              <a:spcAft>
                <a:spcPts val="2000"/>
              </a:spcAft>
              <a:buClr>
                <a:schemeClr val="tx1">
                  <a:lumMod val="50000"/>
                  <a:lumOff val="50000"/>
                </a:schemeClr>
              </a:buClr>
              <a:buFont typeface="+mj-lt"/>
              <a:buAutoNum type="romanUcPeriod"/>
            </a:pPr>
            <a:r>
              <a:rPr lang="en-US" sz="2200" dirty="0">
                <a:latin typeface="+mn-lt"/>
                <a:cs typeface="Arial" panose="020B0604020202020204" pitchFamily="34" charset="0"/>
              </a:rPr>
              <a:t>Extended exposure to trauma and experiences that are linked to development and/or relationships.                                      </a:t>
            </a:r>
            <a:r>
              <a:rPr lang="en-US" sz="1800" b="1" dirty="0">
                <a:solidFill>
                  <a:srgbClr val="1A4652"/>
                </a:solidFill>
                <a:latin typeface="+mn-lt"/>
                <a:cs typeface="Arial" panose="020B0604020202020204" pitchFamily="34" charset="0"/>
              </a:rPr>
              <a:t>COMPLEX TRAUMA</a:t>
            </a:r>
          </a:p>
          <a:p>
            <a:pPr marL="400050" lvl="2" indent="0" algn="ctr">
              <a:lnSpc>
                <a:spcPts val="2800"/>
              </a:lnSpc>
              <a:spcAft>
                <a:spcPts val="1000"/>
              </a:spcAft>
              <a:buClr>
                <a:schemeClr val="tx1">
                  <a:lumMod val="50000"/>
                  <a:lumOff val="50000"/>
                </a:schemeClr>
              </a:buClr>
              <a:buNone/>
            </a:pPr>
            <a:r>
              <a:rPr lang="en-US" sz="2000" dirty="0">
                <a:latin typeface="+mn-lt"/>
                <a:cs typeface="Arial" panose="020B0604020202020204" pitchFamily="34" charset="0"/>
              </a:rPr>
              <a:t>“The experience of multiple, chronic and prolonged,	developmentally adverse traumatic events, most often of an 		interpersonal nature.. and an early life onset.”                                                </a:t>
            </a:r>
            <a:r>
              <a:rPr lang="en-US" sz="1800" dirty="0">
                <a:latin typeface="+mn-lt"/>
                <a:cs typeface="Arial" panose="020B0604020202020204" pitchFamily="34" charset="0"/>
              </a:rPr>
              <a:t>(</a:t>
            </a:r>
            <a:r>
              <a:rPr lang="en-US" sz="1800" dirty="0" err="1">
                <a:latin typeface="+mn-lt"/>
                <a:cs typeface="Arial" panose="020B0604020202020204" pitchFamily="34" charset="0"/>
              </a:rPr>
              <a:t>Besel</a:t>
            </a:r>
            <a:r>
              <a:rPr lang="en-US" sz="1800" dirty="0">
                <a:latin typeface="+mn-lt"/>
                <a:cs typeface="Arial" panose="020B0604020202020204" pitchFamily="34" charset="0"/>
              </a:rPr>
              <a:t> van der Kolk, 2005)</a:t>
            </a:r>
          </a:p>
          <a:p>
            <a:pPr marL="914400" lvl="2" indent="-514350">
              <a:lnSpc>
                <a:spcPts val="2800"/>
              </a:lnSpc>
              <a:spcAft>
                <a:spcPts val="1000"/>
              </a:spcAft>
              <a:buClr>
                <a:schemeClr val="tx1">
                  <a:lumMod val="50000"/>
                  <a:lumOff val="50000"/>
                </a:schemeClr>
              </a:buClr>
              <a:buFont typeface="+mj-lt"/>
              <a:buAutoNum type="romanUcPeriod"/>
            </a:pPr>
            <a:endParaRPr lang="en-US" sz="2000" dirty="0">
              <a:latin typeface="+mn-lt"/>
              <a:cs typeface="Arial" panose="020B0604020202020204" pitchFamily="34" charset="0"/>
            </a:endParaRPr>
          </a:p>
          <a:p>
            <a:pPr marL="0" indent="0">
              <a:lnSpc>
                <a:spcPts val="2080"/>
              </a:lnSpc>
              <a:spcAft>
                <a:spcPts val="400"/>
              </a:spcAft>
              <a:buClr>
                <a:srgbClr val="009999"/>
              </a:buClr>
              <a:buNone/>
            </a:pPr>
            <a:endParaRPr lang="en-US" sz="2100" dirty="0">
              <a:solidFill>
                <a:schemeClr val="accent5">
                  <a:lumMod val="75000"/>
                </a:schemeClr>
              </a:solidFill>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b="1" dirty="0">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dirty="0">
              <a:latin typeface="Arial" panose="020B0604020202020204" pitchFamily="34" charset="0"/>
              <a:cs typeface="Arial" panose="020B0604020202020204" pitchFamily="34" charset="0"/>
            </a:endParaRPr>
          </a:p>
          <a:p>
            <a:pPr marL="457200" lvl="1" indent="0">
              <a:lnSpc>
                <a:spcPts val="2585"/>
              </a:lnSpc>
              <a:spcAft>
                <a:spcPts val="400"/>
              </a:spcAft>
              <a:buClr>
                <a:srgbClr val="009999"/>
              </a:buClr>
              <a:buNone/>
            </a:pPr>
            <a:endParaRPr lang="en-US" sz="19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D10ED8-A351-429D-A00C-88D922010112}"/>
              </a:ext>
            </a:extLst>
          </p:cNvPr>
          <p:cNvSpPr txBox="1"/>
          <p:nvPr/>
        </p:nvSpPr>
        <p:spPr>
          <a:xfrm>
            <a:off x="107271" y="6337305"/>
            <a:ext cx="675798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Bessel van der Kolk, M.D. – </a:t>
            </a:r>
            <a:r>
              <a:rPr lang="en-US" sz="1200" i="1" dirty="0">
                <a:solidFill>
                  <a:prstClr val="black"/>
                </a:solidFill>
                <a:latin typeface="Calibri"/>
              </a:rPr>
              <a:t>The Body Keeps the Score</a:t>
            </a:r>
            <a:r>
              <a:rPr lang="en-US" sz="1200" dirty="0">
                <a:solidFill>
                  <a:prstClr val="black"/>
                </a:solidFill>
                <a:latin typeface="Calibri"/>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6501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752600"/>
            <a:ext cx="8153400" cy="4419600"/>
          </a:xfrm>
        </p:spPr>
        <p:txBody>
          <a:bodyPr vert="horz" lIns="91440" tIns="45720" rIns="91440" bIns="45720" rtlCol="0" anchor="t">
            <a:normAutofit/>
          </a:bodyPr>
          <a:lstStyle/>
          <a:p>
            <a:pPr marL="0" indent="0">
              <a:lnSpc>
                <a:spcPts val="2080"/>
              </a:lnSpc>
              <a:spcAft>
                <a:spcPts val="1400"/>
              </a:spcAft>
              <a:buClr>
                <a:srgbClr val="009999"/>
              </a:buClr>
              <a:buNone/>
            </a:pPr>
            <a:r>
              <a:rPr lang="en-US" sz="1800" dirty="0">
                <a:solidFill>
                  <a:srgbClr val="1A4652"/>
                </a:solidFill>
                <a:latin typeface="+mn-lt"/>
                <a:cs typeface="Arial" panose="020B0604020202020204" pitchFamily="34" charset="0"/>
              </a:rPr>
              <a:t>TRAUMA COULD LOOK LIKE – </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rPr>
              <a:t>Inability to regulate emotions  </a:t>
            </a:r>
            <a:r>
              <a:rPr lang="en-US" sz="2000" i="1" dirty="0">
                <a:latin typeface="+mn-lt"/>
              </a:rPr>
              <a:t>(anger and aggression)</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rPr>
              <a:t>Emotional numbing</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rPr>
              <a:t>Feeling isolated or unable to form connections</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rPr>
              <a:t>Unhealthy coping skills</a:t>
            </a:r>
          </a:p>
          <a:p>
            <a:pPr marL="742950" lvl="2" indent="-342900">
              <a:lnSpc>
                <a:spcPts val="2100"/>
              </a:lnSpc>
              <a:spcAft>
                <a:spcPts val="1000"/>
              </a:spcAft>
              <a:buClr>
                <a:schemeClr val="tx1">
                  <a:lumMod val="50000"/>
                  <a:lumOff val="50000"/>
                </a:schemeClr>
              </a:buClr>
              <a:buFont typeface="Wingdings" pitchFamily="2" charset="2"/>
              <a:buChar char="§"/>
            </a:pPr>
            <a:r>
              <a:rPr lang="en-US" sz="2000" dirty="0">
                <a:latin typeface="+mn-lt"/>
              </a:rPr>
              <a:t>“Survival mode” and automated brain response – </a:t>
            </a:r>
          </a:p>
          <a:p>
            <a:pPr marL="1200150" lvl="3" indent="-342900">
              <a:lnSpc>
                <a:spcPts val="2100"/>
              </a:lnSpc>
              <a:spcAft>
                <a:spcPts val="1000"/>
              </a:spcAft>
              <a:buClr>
                <a:schemeClr val="tx1">
                  <a:lumMod val="50000"/>
                  <a:lumOff val="50000"/>
                </a:schemeClr>
              </a:buClr>
              <a:buFont typeface="Wingdings" pitchFamily="2" charset="2"/>
              <a:buChar char="§"/>
            </a:pPr>
            <a:r>
              <a:rPr lang="en-US" sz="1900" dirty="0">
                <a:latin typeface="+mn-lt"/>
              </a:rPr>
              <a:t>Fight / Flight/ Freeze / Fawn </a:t>
            </a:r>
          </a:p>
          <a:p>
            <a:pPr marL="1200150" lvl="3" indent="-342900">
              <a:lnSpc>
                <a:spcPts val="2100"/>
              </a:lnSpc>
              <a:spcAft>
                <a:spcPts val="1000"/>
              </a:spcAft>
              <a:buClr>
                <a:schemeClr val="tx1">
                  <a:lumMod val="50000"/>
                  <a:lumOff val="50000"/>
                </a:schemeClr>
              </a:buClr>
              <a:buFont typeface="Wingdings" pitchFamily="2" charset="2"/>
              <a:buChar char="§"/>
            </a:pPr>
            <a:r>
              <a:rPr lang="en-US" sz="1900" dirty="0">
                <a:latin typeface="+mn-lt"/>
              </a:rPr>
              <a:t>Lack of language to attach to the experience</a:t>
            </a:r>
          </a:p>
          <a:p>
            <a:pPr marL="1200150" lvl="3" indent="-342900">
              <a:lnSpc>
                <a:spcPts val="2100"/>
              </a:lnSpc>
              <a:spcAft>
                <a:spcPts val="1000"/>
              </a:spcAft>
              <a:buClr>
                <a:schemeClr val="tx1">
                  <a:lumMod val="50000"/>
                  <a:lumOff val="50000"/>
                </a:schemeClr>
              </a:buClr>
              <a:buFont typeface="Wingdings" pitchFamily="2" charset="2"/>
              <a:buChar char="§"/>
            </a:pPr>
            <a:r>
              <a:rPr lang="en-US" sz="1900" dirty="0">
                <a:latin typeface="+mn-lt"/>
              </a:rPr>
              <a:t>Memory gaps and/or non-linear progression</a:t>
            </a:r>
          </a:p>
          <a:p>
            <a:pPr lvl="1">
              <a:lnSpc>
                <a:spcPts val="2585"/>
              </a:lnSpc>
              <a:spcAft>
                <a:spcPts val="400"/>
              </a:spcAft>
              <a:buClr>
                <a:srgbClr val="009999"/>
              </a:buClr>
              <a:buFont typeface="Wingdings" pitchFamily="2" charset="2"/>
              <a:buChar char="§"/>
            </a:pPr>
            <a:endParaRPr lang="en-US" sz="2200" b="1" dirty="0">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dirty="0">
              <a:latin typeface="+mn-lt"/>
              <a:cs typeface="Arial" panose="020B0604020202020204" pitchFamily="34" charset="0"/>
            </a:endParaRPr>
          </a:p>
          <a:p>
            <a:pPr marL="457200" lvl="1" indent="0">
              <a:lnSpc>
                <a:spcPts val="2585"/>
              </a:lnSpc>
              <a:spcAft>
                <a:spcPts val="400"/>
              </a:spcAft>
              <a:buClr>
                <a:srgbClr val="009999"/>
              </a:buClr>
              <a:buNone/>
            </a:pPr>
            <a:endParaRPr lang="en-US" sz="2200" dirty="0">
              <a:latin typeface="+mn-lt"/>
              <a:cs typeface="Arial" panose="020B0604020202020204" pitchFamily="34" charset="0"/>
            </a:endParaRPr>
          </a:p>
        </p:txBody>
      </p:sp>
      <p:sp>
        <p:nvSpPr>
          <p:cNvPr id="6" name="Title 3">
            <a:extLst>
              <a:ext uri="{FF2B5EF4-FFF2-40B4-BE49-F238E27FC236}">
                <a16:creationId xmlns:a16="http://schemas.microsoft.com/office/drawing/2014/main" id="{60C259BC-C411-40F1-9A34-864A05159C69}"/>
              </a:ext>
            </a:extLst>
          </p:cNvPr>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Understanding Trauma</a:t>
            </a:r>
          </a:p>
        </p:txBody>
      </p:sp>
    </p:spTree>
    <p:extLst>
      <p:ext uri="{BB962C8B-B14F-4D97-AF65-F5344CB8AC3E}">
        <p14:creationId xmlns:p14="http://schemas.microsoft.com/office/powerpoint/2010/main" val="409705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a:latin typeface="+mn-lt"/>
              </a:rPr>
              <a:t>Our Mission</a:t>
            </a:r>
          </a:p>
        </p:txBody>
      </p:sp>
      <p:sp>
        <p:nvSpPr>
          <p:cNvPr id="5" name="Subtitle 4"/>
          <p:cNvSpPr>
            <a:spLocks noGrp="1"/>
          </p:cNvSpPr>
          <p:nvPr>
            <p:ph type="subTitle" idx="1"/>
          </p:nvPr>
        </p:nvSpPr>
        <p:spPr>
          <a:xfrm>
            <a:off x="914400" y="4191000"/>
            <a:ext cx="6629400" cy="1752600"/>
          </a:xfrm>
        </p:spPr>
        <p:txBody>
          <a:bodyPr>
            <a:noAutofit/>
          </a:bodyPr>
          <a:lstStyle/>
          <a:p>
            <a:r>
              <a:rPr lang="en-US" sz="3600" dirty="0">
                <a:latin typeface="+mn-lt"/>
              </a:rPr>
              <a:t>To respond, educate, and advocate to end sexual violence.</a:t>
            </a:r>
          </a:p>
        </p:txBody>
      </p:sp>
    </p:spTree>
    <p:extLst>
      <p:ext uri="{BB962C8B-B14F-4D97-AF65-F5344CB8AC3E}">
        <p14:creationId xmlns:p14="http://schemas.microsoft.com/office/powerpoint/2010/main" val="11847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752600"/>
            <a:ext cx="8153400" cy="2577353"/>
          </a:xfrm>
        </p:spPr>
        <p:txBody>
          <a:bodyPr>
            <a:normAutofit/>
          </a:bodyPr>
          <a:lstStyle/>
          <a:p>
            <a:pPr marL="0" indent="0">
              <a:lnSpc>
                <a:spcPts val="2080"/>
              </a:lnSpc>
              <a:spcAft>
                <a:spcPts val="1400"/>
              </a:spcAft>
              <a:buClr>
                <a:srgbClr val="009999"/>
              </a:buClr>
              <a:buNone/>
            </a:pPr>
            <a:r>
              <a:rPr lang="en-US" sz="2000" dirty="0">
                <a:solidFill>
                  <a:srgbClr val="1A4652"/>
                </a:solidFill>
                <a:latin typeface="+mn-lt"/>
                <a:cs typeface="Arial" panose="020B0604020202020204" pitchFamily="34" charset="0"/>
              </a:rPr>
              <a:t>TRAUMA OVERWHELMS OUR ABILITLY TO </a:t>
            </a:r>
          </a:p>
          <a:p>
            <a:pPr marL="742950" lvl="2" indent="-342900">
              <a:lnSpc>
                <a:spcPts val="2100"/>
              </a:lnSpc>
              <a:spcAft>
                <a:spcPts val="1000"/>
              </a:spcAft>
              <a:buClr>
                <a:schemeClr val="tx1">
                  <a:lumMod val="50000"/>
                  <a:lumOff val="50000"/>
                </a:schemeClr>
              </a:buClr>
              <a:buFont typeface="Wingdings" pitchFamily="2" charset="2"/>
              <a:buChar char="§"/>
            </a:pPr>
            <a:r>
              <a:rPr lang="en-US" sz="2200" dirty="0">
                <a:latin typeface="+mn-lt"/>
                <a:cs typeface="Arial" panose="020B0604020202020204" pitchFamily="34" charset="0"/>
              </a:rPr>
              <a:t>Have a sense of control </a:t>
            </a:r>
          </a:p>
          <a:p>
            <a:pPr marL="742950" lvl="2" indent="-342900">
              <a:lnSpc>
                <a:spcPts val="2100"/>
              </a:lnSpc>
              <a:spcAft>
                <a:spcPts val="1000"/>
              </a:spcAft>
              <a:buClr>
                <a:schemeClr val="tx1">
                  <a:lumMod val="50000"/>
                  <a:lumOff val="50000"/>
                </a:schemeClr>
              </a:buClr>
              <a:buFont typeface="Wingdings" pitchFamily="2" charset="2"/>
              <a:buChar char="§"/>
            </a:pPr>
            <a:r>
              <a:rPr lang="en-US" sz="2200" dirty="0">
                <a:latin typeface="+mn-lt"/>
                <a:cs typeface="Arial" panose="020B0604020202020204" pitchFamily="34" charset="0"/>
              </a:rPr>
              <a:t>Make meaning of our experience</a:t>
            </a:r>
          </a:p>
          <a:p>
            <a:pPr marL="742950" lvl="2" indent="-342900">
              <a:lnSpc>
                <a:spcPts val="2100"/>
              </a:lnSpc>
              <a:spcAft>
                <a:spcPts val="1000"/>
              </a:spcAft>
              <a:buClr>
                <a:schemeClr val="tx1">
                  <a:lumMod val="50000"/>
                  <a:lumOff val="50000"/>
                </a:schemeClr>
              </a:buClr>
              <a:buFont typeface="Wingdings" pitchFamily="2" charset="2"/>
              <a:buChar char="§"/>
            </a:pPr>
            <a:r>
              <a:rPr lang="en-US" sz="2200" dirty="0">
                <a:latin typeface="+mn-lt"/>
                <a:cs typeface="Arial" panose="020B0604020202020204" pitchFamily="34" charset="0"/>
              </a:rPr>
              <a:t>Maintain connection to others </a:t>
            </a:r>
          </a:p>
          <a:p>
            <a:pPr lvl="1">
              <a:lnSpc>
                <a:spcPts val="2585"/>
              </a:lnSpc>
              <a:spcAft>
                <a:spcPts val="400"/>
              </a:spcAft>
              <a:buClr>
                <a:srgbClr val="009999"/>
              </a:buClr>
              <a:buFont typeface="Wingdings" pitchFamily="2" charset="2"/>
              <a:buChar char="§"/>
            </a:pPr>
            <a:endParaRPr lang="en-US" sz="2200" b="1" dirty="0">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dirty="0">
              <a:latin typeface="+mn-lt"/>
              <a:cs typeface="Arial" panose="020B0604020202020204" pitchFamily="34" charset="0"/>
            </a:endParaRPr>
          </a:p>
          <a:p>
            <a:pPr marL="457200" lvl="1" indent="0">
              <a:lnSpc>
                <a:spcPts val="2585"/>
              </a:lnSpc>
              <a:spcAft>
                <a:spcPts val="400"/>
              </a:spcAft>
              <a:buClr>
                <a:srgbClr val="009999"/>
              </a:buClr>
              <a:buNone/>
            </a:pPr>
            <a:endParaRPr lang="en-US" sz="2200" dirty="0">
              <a:latin typeface="+mn-lt"/>
              <a:cs typeface="Arial" panose="020B0604020202020204" pitchFamily="34" charset="0"/>
            </a:endParaRPr>
          </a:p>
        </p:txBody>
      </p:sp>
      <p:sp>
        <p:nvSpPr>
          <p:cNvPr id="6" name="Title 3">
            <a:extLst>
              <a:ext uri="{FF2B5EF4-FFF2-40B4-BE49-F238E27FC236}">
                <a16:creationId xmlns:a16="http://schemas.microsoft.com/office/drawing/2014/main" id="{60C259BC-C411-40F1-9A34-864A05159C69}"/>
              </a:ext>
            </a:extLst>
          </p:cNvPr>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The Brain &amp; Trauma </a:t>
            </a:r>
          </a:p>
        </p:txBody>
      </p:sp>
      <p:sp>
        <p:nvSpPr>
          <p:cNvPr id="4" name="Content Placeholder 4">
            <a:extLst>
              <a:ext uri="{FF2B5EF4-FFF2-40B4-BE49-F238E27FC236}">
                <a16:creationId xmlns:a16="http://schemas.microsoft.com/office/drawing/2014/main" id="{FE1B20E2-D166-4E4B-B283-FB6D1A43596A}"/>
              </a:ext>
            </a:extLst>
          </p:cNvPr>
          <p:cNvSpPr txBox="1">
            <a:spLocks/>
          </p:cNvSpPr>
          <p:nvPr/>
        </p:nvSpPr>
        <p:spPr>
          <a:xfrm>
            <a:off x="4270878" y="4280452"/>
            <a:ext cx="4356847" cy="1165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400"/>
              </a:spcAft>
              <a:buClr>
                <a:prstClr val="black">
                  <a:lumMod val="50000"/>
                  <a:lumOff val="50000"/>
                </a:prstClr>
              </a:buClr>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RESEARCH SHOWS THAT OUR BRAIN FUNCTIONS DIFFERENTLY WHEN WE EXPERIENCE TRAUMA. </a:t>
            </a:r>
          </a:p>
        </p:txBody>
      </p:sp>
      <p:pic>
        <p:nvPicPr>
          <p:cNvPr id="3" name="Picture 2">
            <a:extLst>
              <a:ext uri="{FF2B5EF4-FFF2-40B4-BE49-F238E27FC236}">
                <a16:creationId xmlns:a16="http://schemas.microsoft.com/office/drawing/2014/main" id="{3D83D7A3-BE72-4E34-A133-3C7926912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256" y="3922642"/>
            <a:ext cx="2692547" cy="2328689"/>
          </a:xfrm>
          <a:prstGeom prst="rect">
            <a:avLst/>
          </a:prstGeom>
        </p:spPr>
      </p:pic>
      <p:sp>
        <p:nvSpPr>
          <p:cNvPr id="7" name="TextBox 6">
            <a:extLst>
              <a:ext uri="{FF2B5EF4-FFF2-40B4-BE49-F238E27FC236}">
                <a16:creationId xmlns:a16="http://schemas.microsoft.com/office/drawing/2014/main" id="{636A0FD2-7C79-43E3-8431-C9AA16AC5C57}"/>
              </a:ext>
            </a:extLst>
          </p:cNvPr>
          <p:cNvSpPr txBox="1"/>
          <p:nvPr/>
        </p:nvSpPr>
        <p:spPr>
          <a:xfrm>
            <a:off x="132671" y="6438905"/>
            <a:ext cx="675798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Judith Herman, M.D. – </a:t>
            </a:r>
            <a:r>
              <a:rPr lang="en-US" sz="1200" i="1" dirty="0">
                <a:solidFill>
                  <a:prstClr val="black"/>
                </a:solidFill>
                <a:latin typeface="Calibri"/>
              </a:rPr>
              <a:t>Trauma and Recovery </a:t>
            </a:r>
            <a:r>
              <a:rPr kumimoji="0" lang="en-US" sz="1200" b="0" i="0" u="none" strike="noStrike" kern="1200" cap="none" spc="0" normalizeH="0" baseline="0" noProof="0" dirty="0">
                <a:ln>
                  <a:noFill/>
                </a:ln>
                <a:solidFill>
                  <a:prstClr val="black"/>
                </a:solidFill>
                <a:effectLst/>
                <a:uLnTx/>
                <a:uFillTx/>
                <a:latin typeface="Calibri"/>
                <a:ea typeface="+mn-ea"/>
                <a:cs typeface="+mn-cs"/>
              </a:rPr>
              <a:t>(1997).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4860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cs typeface="Arial" panose="020B0604020202020204" pitchFamily="34" charset="0"/>
              </a:rPr>
              <a:t>The Brain &amp; Trauma</a:t>
            </a:r>
          </a:p>
        </p:txBody>
      </p:sp>
      <p:pic>
        <p:nvPicPr>
          <p:cNvPr id="11" name="Picture 10">
            <a:extLst>
              <a:ext uri="{FF2B5EF4-FFF2-40B4-BE49-F238E27FC236}">
                <a16:creationId xmlns:a16="http://schemas.microsoft.com/office/drawing/2014/main" id="{F2C531FF-C631-4B05-9C87-48584ADC2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87917"/>
            <a:ext cx="1821682" cy="2294013"/>
          </a:xfrm>
          <a:prstGeom prst="rect">
            <a:avLst/>
          </a:prstGeom>
        </p:spPr>
      </p:pic>
      <p:pic>
        <p:nvPicPr>
          <p:cNvPr id="14" name="Picture 13">
            <a:extLst>
              <a:ext uri="{FF2B5EF4-FFF2-40B4-BE49-F238E27FC236}">
                <a16:creationId xmlns:a16="http://schemas.microsoft.com/office/drawing/2014/main" id="{A358F3D0-F837-4DB2-BE95-0D69097CB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922" y="3015387"/>
            <a:ext cx="1692154" cy="1692154"/>
          </a:xfrm>
          <a:prstGeom prst="rect">
            <a:avLst/>
          </a:prstGeom>
        </p:spPr>
      </p:pic>
      <p:pic>
        <p:nvPicPr>
          <p:cNvPr id="18" name="Picture 17">
            <a:extLst>
              <a:ext uri="{FF2B5EF4-FFF2-40B4-BE49-F238E27FC236}">
                <a16:creationId xmlns:a16="http://schemas.microsoft.com/office/drawing/2014/main" id="{052D9964-9B6B-44D1-8946-85C3B6623D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2077" y="3123759"/>
            <a:ext cx="1550445" cy="1550445"/>
          </a:xfrm>
          <a:prstGeom prst="rect">
            <a:avLst/>
          </a:prstGeom>
        </p:spPr>
      </p:pic>
      <p:pic>
        <p:nvPicPr>
          <p:cNvPr id="3" name="Picture 4" descr="Icon&#10;&#10;Description automatically generated">
            <a:extLst>
              <a:ext uri="{FF2B5EF4-FFF2-40B4-BE49-F238E27FC236}">
                <a16:creationId xmlns:a16="http://schemas.microsoft.com/office/drawing/2014/main" id="{7E6DC087-A1F5-4BA6-AACE-583D3B36C8D0}"/>
              </a:ext>
            </a:extLst>
          </p:cNvPr>
          <p:cNvPicPr>
            <a:picLocks noChangeAspect="1"/>
          </p:cNvPicPr>
          <p:nvPr/>
        </p:nvPicPr>
        <p:blipFill>
          <a:blip r:embed="rId6"/>
          <a:stretch>
            <a:fillRect/>
          </a:stretch>
        </p:blipFill>
        <p:spPr>
          <a:xfrm>
            <a:off x="6881253" y="3119283"/>
            <a:ext cx="1605243" cy="1605243"/>
          </a:xfrm>
          <a:prstGeom prst="rect">
            <a:avLst/>
          </a:prstGeom>
        </p:spPr>
      </p:pic>
      <p:pic>
        <p:nvPicPr>
          <p:cNvPr id="6" name="Picture 5" descr="A picture containing flower, bird, tree&#10;&#10;Description automatically generated">
            <a:extLst>
              <a:ext uri="{FF2B5EF4-FFF2-40B4-BE49-F238E27FC236}">
                <a16:creationId xmlns:a16="http://schemas.microsoft.com/office/drawing/2014/main" id="{5AC308CF-D865-4F34-9B4A-EF13F436C993}"/>
              </a:ext>
            </a:extLst>
          </p:cNvPr>
          <p:cNvPicPr>
            <a:picLocks noChangeAspect="1"/>
          </p:cNvPicPr>
          <p:nvPr/>
        </p:nvPicPr>
        <p:blipFill rotWithShape="1">
          <a:blip r:embed="rId7">
            <a:extLst>
              <a:ext uri="{28A0092B-C50C-407E-A947-70E740481C1C}">
                <a14:useLocalDpi xmlns:a14="http://schemas.microsoft.com/office/drawing/2010/main" val="0"/>
              </a:ext>
            </a:extLst>
          </a:blip>
          <a:srcRect l="3509" t="4327" r="3848" b="80522"/>
          <a:stretch/>
        </p:blipFill>
        <p:spPr>
          <a:xfrm>
            <a:off x="291662" y="1682098"/>
            <a:ext cx="4934608" cy="807047"/>
          </a:xfrm>
          <a:prstGeom prst="rect">
            <a:avLst/>
          </a:prstGeom>
        </p:spPr>
      </p:pic>
      <p:pic>
        <p:nvPicPr>
          <p:cNvPr id="15" name="Picture 14" descr="A picture containing flower, bird, tree&#10;&#10;Description automatically generated">
            <a:extLst>
              <a:ext uri="{FF2B5EF4-FFF2-40B4-BE49-F238E27FC236}">
                <a16:creationId xmlns:a16="http://schemas.microsoft.com/office/drawing/2014/main" id="{1BBC134C-DD56-4171-A700-09BDF575F48E}"/>
              </a:ext>
            </a:extLst>
          </p:cNvPr>
          <p:cNvPicPr>
            <a:picLocks noChangeAspect="1"/>
          </p:cNvPicPr>
          <p:nvPr/>
        </p:nvPicPr>
        <p:blipFill rotWithShape="1">
          <a:blip r:embed="rId7">
            <a:extLst>
              <a:ext uri="{28A0092B-C50C-407E-A947-70E740481C1C}">
                <a14:useLocalDpi xmlns:a14="http://schemas.microsoft.com/office/drawing/2010/main" val="0"/>
              </a:ext>
            </a:extLst>
          </a:blip>
          <a:srcRect l="27012" t="23066" r="56667" b="68161"/>
          <a:stretch/>
        </p:blipFill>
        <p:spPr>
          <a:xfrm>
            <a:off x="785183" y="4724526"/>
            <a:ext cx="1013316" cy="544645"/>
          </a:xfrm>
          <a:prstGeom prst="rect">
            <a:avLst/>
          </a:prstGeom>
        </p:spPr>
      </p:pic>
      <p:pic>
        <p:nvPicPr>
          <p:cNvPr id="17" name="Picture 16" descr="A picture containing flower, bird, tree&#10;&#10;Description automatically generated">
            <a:extLst>
              <a:ext uri="{FF2B5EF4-FFF2-40B4-BE49-F238E27FC236}">
                <a16:creationId xmlns:a16="http://schemas.microsoft.com/office/drawing/2014/main" id="{4286DEBE-690E-4FAC-A8DA-70298B621A8E}"/>
              </a:ext>
            </a:extLst>
          </p:cNvPr>
          <p:cNvPicPr>
            <a:picLocks noChangeAspect="1"/>
          </p:cNvPicPr>
          <p:nvPr/>
        </p:nvPicPr>
        <p:blipFill rotWithShape="1">
          <a:blip r:embed="rId7">
            <a:extLst>
              <a:ext uri="{28A0092B-C50C-407E-A947-70E740481C1C}">
                <a14:useLocalDpi xmlns:a14="http://schemas.microsoft.com/office/drawing/2010/main" val="0"/>
              </a:ext>
            </a:extLst>
          </a:blip>
          <a:srcRect l="55287" t="47586" r="27472" b="42759"/>
          <a:stretch/>
        </p:blipFill>
        <p:spPr>
          <a:xfrm>
            <a:off x="2989286" y="4674204"/>
            <a:ext cx="1070405" cy="599426"/>
          </a:xfrm>
          <a:prstGeom prst="rect">
            <a:avLst/>
          </a:prstGeom>
        </p:spPr>
      </p:pic>
      <p:pic>
        <p:nvPicPr>
          <p:cNvPr id="20" name="Picture 19" descr="A picture containing flower, bird, tree&#10;&#10;Description automatically generated">
            <a:extLst>
              <a:ext uri="{FF2B5EF4-FFF2-40B4-BE49-F238E27FC236}">
                <a16:creationId xmlns:a16="http://schemas.microsoft.com/office/drawing/2014/main" id="{4EF4BD84-2806-4F19-B9F2-835B68CEA506}"/>
              </a:ext>
            </a:extLst>
          </p:cNvPr>
          <p:cNvPicPr>
            <a:picLocks noChangeAspect="1"/>
          </p:cNvPicPr>
          <p:nvPr/>
        </p:nvPicPr>
        <p:blipFill rotWithShape="1">
          <a:blip r:embed="rId7">
            <a:extLst>
              <a:ext uri="{28A0092B-C50C-407E-A947-70E740481C1C}">
                <a14:useLocalDpi xmlns:a14="http://schemas.microsoft.com/office/drawing/2010/main" val="0"/>
              </a:ext>
            </a:extLst>
          </a:blip>
          <a:srcRect l="27472" t="70230" r="52643" b="22873"/>
          <a:stretch/>
        </p:blipFill>
        <p:spPr>
          <a:xfrm>
            <a:off x="4960032" y="4841010"/>
            <a:ext cx="1234533" cy="428161"/>
          </a:xfrm>
          <a:prstGeom prst="rect">
            <a:avLst/>
          </a:prstGeom>
        </p:spPr>
      </p:pic>
      <p:pic>
        <p:nvPicPr>
          <p:cNvPr id="22" name="Picture 21" descr="A picture containing flower, bird, tree&#10;&#10;Description automatically generated">
            <a:extLst>
              <a:ext uri="{FF2B5EF4-FFF2-40B4-BE49-F238E27FC236}">
                <a16:creationId xmlns:a16="http://schemas.microsoft.com/office/drawing/2014/main" id="{54D08693-F374-43CB-97D4-1F14CA33773D}"/>
              </a:ext>
            </a:extLst>
          </p:cNvPr>
          <p:cNvPicPr>
            <a:picLocks noChangeAspect="1"/>
          </p:cNvPicPr>
          <p:nvPr/>
        </p:nvPicPr>
        <p:blipFill rotWithShape="1">
          <a:blip r:embed="rId7">
            <a:extLst>
              <a:ext uri="{28A0092B-C50C-407E-A947-70E740481C1C}">
                <a14:useLocalDpi xmlns:a14="http://schemas.microsoft.com/office/drawing/2010/main" val="0"/>
              </a:ext>
            </a:extLst>
          </a:blip>
          <a:srcRect l="58046" t="81724" r="25632" b="11149"/>
          <a:stretch/>
        </p:blipFill>
        <p:spPr>
          <a:xfrm>
            <a:off x="7177215" y="4826737"/>
            <a:ext cx="1013317" cy="442434"/>
          </a:xfrm>
          <a:prstGeom prst="rect">
            <a:avLst/>
          </a:prstGeom>
        </p:spPr>
      </p:pic>
    </p:spTree>
    <p:extLst>
      <p:ext uri="{BB962C8B-B14F-4D97-AF65-F5344CB8AC3E}">
        <p14:creationId xmlns:p14="http://schemas.microsoft.com/office/powerpoint/2010/main" val="297576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EBA9FE6A-5520-42D4-9877-963880CD871E}"/>
              </a:ext>
            </a:extLst>
          </p:cNvPr>
          <p:cNvGraphicFramePr>
            <a:graphicFrameLocks noGrp="1"/>
          </p:cNvGraphicFramePr>
          <p:nvPr>
            <p:extLst>
              <p:ext uri="{D42A27DB-BD31-4B8C-83A1-F6EECF244321}">
                <p14:modId xmlns:p14="http://schemas.microsoft.com/office/powerpoint/2010/main" val="2317671894"/>
              </p:ext>
            </p:extLst>
          </p:nvPr>
        </p:nvGraphicFramePr>
        <p:xfrm>
          <a:off x="825017" y="374424"/>
          <a:ext cx="7493966" cy="6109151"/>
        </p:xfrm>
        <a:graphic>
          <a:graphicData uri="http://schemas.openxmlformats.org/drawingml/2006/table">
            <a:tbl>
              <a:tblPr firstRow="1" bandRow="1">
                <a:tableStyleId>{5C22544A-7EE6-4342-B048-85BDC9FD1C3A}</a:tableStyleId>
              </a:tblPr>
              <a:tblGrid>
                <a:gridCol w="3746983">
                  <a:extLst>
                    <a:ext uri="{9D8B030D-6E8A-4147-A177-3AD203B41FA5}">
                      <a16:colId xmlns:a16="http://schemas.microsoft.com/office/drawing/2014/main" val="3552860901"/>
                    </a:ext>
                  </a:extLst>
                </a:gridCol>
                <a:gridCol w="3746983">
                  <a:extLst>
                    <a:ext uri="{9D8B030D-6E8A-4147-A177-3AD203B41FA5}">
                      <a16:colId xmlns:a16="http://schemas.microsoft.com/office/drawing/2014/main" val="2859459800"/>
                    </a:ext>
                  </a:extLst>
                </a:gridCol>
              </a:tblGrid>
              <a:tr h="805132">
                <a:tc gridSpan="2">
                  <a:txBody>
                    <a:bodyPr/>
                    <a:lstStyle/>
                    <a:p>
                      <a:pPr algn="ctr"/>
                      <a:r>
                        <a:rPr lang="en-US" sz="3800" b="1" dirty="0">
                          <a:solidFill>
                            <a:schemeClr val="tx1"/>
                          </a:solidFill>
                          <a:latin typeface="Avenir LT Std 65 Medium"/>
                        </a:rPr>
                        <a:t>TRAUMA RESPONSES</a:t>
                      </a:r>
                    </a:p>
                  </a:txBody>
                  <a:tcPr>
                    <a:solidFill>
                      <a:schemeClr val="bg1"/>
                    </a:solidFill>
                  </a:tcPr>
                </a:tc>
                <a:tc hMerge="1">
                  <a:txBody>
                    <a:bodyPr/>
                    <a:lstStyle/>
                    <a:p>
                      <a:endParaRPr lang="en-US"/>
                    </a:p>
                  </a:txBody>
                  <a:tcPr/>
                </a:tc>
                <a:extLst>
                  <a:ext uri="{0D108BD9-81ED-4DB2-BD59-A6C34878D82A}">
                    <a16:rowId xmlns:a16="http://schemas.microsoft.com/office/drawing/2014/main" val="1701755919"/>
                  </a:ext>
                </a:extLst>
              </a:tr>
              <a:tr h="2560819">
                <a:tc>
                  <a:txBody>
                    <a:bodyPr/>
                    <a:lstStyle/>
                    <a:p>
                      <a:pPr algn="r"/>
                      <a:r>
                        <a:rPr lang="en-US" sz="3000" b="1" dirty="0"/>
                        <a:t>FIGHT  </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Crying</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Hands and jaw clenched, grinding teeth</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Fight in eyes, glaring, fight in voice</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Desire to stomp, kick, punch</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Feelings of anger/rage</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Homicidal/suicidal feelings</a:t>
                      </a:r>
                    </a:p>
                    <a:p>
                      <a:pPr marL="0" marR="0" lvl="0" indent="0" algn="r">
                        <a:lnSpc>
                          <a:spcPct val="100000"/>
                        </a:lnSpc>
                        <a:spcBef>
                          <a:spcPts val="0"/>
                        </a:spcBef>
                        <a:spcAft>
                          <a:spcPts val="0"/>
                        </a:spcAft>
                        <a:buClr>
                          <a:srgbClr val="000000"/>
                        </a:buClr>
                        <a:buNone/>
                      </a:pPr>
                      <a:r>
                        <a:rPr lang="en-US" sz="1600" b="0" i="0" u="none" strike="noStrike" noProof="0" dirty="0">
                          <a:latin typeface="Calibri"/>
                        </a:rPr>
                        <a:t>Knotted stomach/nausea, burning stomach</a:t>
                      </a:r>
                    </a:p>
                    <a:p>
                      <a:pPr marL="0" marR="0" lvl="0" indent="0" algn="r">
                        <a:lnSpc>
                          <a:spcPct val="100000"/>
                        </a:lnSpc>
                        <a:spcBef>
                          <a:spcPts val="0"/>
                        </a:spcBef>
                        <a:spcAft>
                          <a:spcPts val="0"/>
                        </a:spcAft>
                        <a:buNone/>
                      </a:pPr>
                      <a:endParaRPr lang="en-US" sz="1600" b="0" i="0" u="none" strike="noStrike" noProof="0" dirty="0">
                        <a:latin typeface="Calibri"/>
                      </a:endParaRPr>
                    </a:p>
                  </a:txBody>
                  <a:tcPr>
                    <a:solidFill>
                      <a:srgbClr val="009999"/>
                    </a:solidFill>
                  </a:tcPr>
                </a:tc>
                <a:tc>
                  <a:txBody>
                    <a:bodyPr/>
                    <a:lstStyle/>
                    <a:p>
                      <a:pPr algn="l"/>
                      <a:r>
                        <a:rPr lang="en-US" sz="3000" b="1" dirty="0"/>
                        <a:t>FLIGHT</a:t>
                      </a:r>
                    </a:p>
                    <a:p>
                      <a:pPr lvl="0" algn="l">
                        <a:buNone/>
                      </a:pPr>
                      <a:r>
                        <a:rPr lang="en-US" sz="1600" b="0" dirty="0"/>
                        <a:t>Restless legs/feet</a:t>
                      </a:r>
                    </a:p>
                    <a:p>
                      <a:pPr lvl="0" algn="l">
                        <a:buNone/>
                      </a:pPr>
                      <a:r>
                        <a:rPr lang="en-US" sz="1600" b="0" dirty="0"/>
                        <a:t>Numbness in extremities</a:t>
                      </a:r>
                    </a:p>
                    <a:p>
                      <a:pPr lvl="0" algn="l">
                        <a:buNone/>
                      </a:pPr>
                      <a:r>
                        <a:rPr lang="en-US" sz="1600" b="0" dirty="0"/>
                        <a:t>Anxiety/shallow breathing</a:t>
                      </a:r>
                    </a:p>
                    <a:p>
                      <a:pPr lvl="0" algn="l">
                        <a:buNone/>
                      </a:pPr>
                      <a:r>
                        <a:rPr lang="en-US" sz="1600" b="0" dirty="0"/>
                        <a:t>Big/daring eyes</a:t>
                      </a:r>
                    </a:p>
                    <a:p>
                      <a:pPr lvl="0" algn="l">
                        <a:buNone/>
                      </a:pPr>
                      <a:r>
                        <a:rPr lang="en-US" sz="1600" b="0" dirty="0"/>
                        <a:t>Leg/foot movement</a:t>
                      </a:r>
                    </a:p>
                    <a:p>
                      <a:pPr lvl="0" algn="l">
                        <a:buNone/>
                      </a:pPr>
                      <a:r>
                        <a:rPr lang="en-US" sz="1600" b="0" dirty="0"/>
                        <a:t>Feeling fidgety, trapped, tense or restless</a:t>
                      </a:r>
                    </a:p>
                    <a:p>
                      <a:pPr lvl="0" algn="l">
                        <a:buNone/>
                      </a:pPr>
                      <a:r>
                        <a:rPr lang="en-US" sz="1600" b="0" dirty="0"/>
                        <a:t>Sense of running for life, activity focused</a:t>
                      </a:r>
                    </a:p>
                  </a:txBody>
                  <a:tcPr>
                    <a:solidFill>
                      <a:srgbClr val="009999"/>
                    </a:solidFill>
                  </a:tcPr>
                </a:tc>
                <a:extLst>
                  <a:ext uri="{0D108BD9-81ED-4DB2-BD59-A6C34878D82A}">
                    <a16:rowId xmlns:a16="http://schemas.microsoft.com/office/drawing/2014/main" val="3979137765"/>
                  </a:ext>
                </a:extLst>
              </a:tr>
              <a:tr h="2434834">
                <a:tc>
                  <a:txBody>
                    <a:bodyPr/>
                    <a:lstStyle/>
                    <a:p>
                      <a:pPr algn="r"/>
                      <a:r>
                        <a:rPr lang="en-US" sz="3000" b="1" dirty="0"/>
                        <a:t>FREEZE</a:t>
                      </a:r>
                      <a:endParaRPr lang="en-US"/>
                    </a:p>
                    <a:p>
                      <a:pPr lvl="0" algn="r">
                        <a:buNone/>
                      </a:pPr>
                      <a:r>
                        <a:rPr lang="en-US" sz="1600" b="0" dirty="0"/>
                        <a:t>Feeling stuck in some part of body</a:t>
                      </a:r>
                    </a:p>
                    <a:p>
                      <a:pPr lvl="0" algn="r">
                        <a:buNone/>
                      </a:pPr>
                      <a:r>
                        <a:rPr lang="en-US" sz="1600" b="0" dirty="0"/>
                        <a:t>Feeling frozen/numb/cold</a:t>
                      </a:r>
                    </a:p>
                    <a:p>
                      <a:pPr lvl="0" algn="r">
                        <a:buNone/>
                      </a:pPr>
                      <a:r>
                        <a:rPr lang="en-US" sz="1600" b="0" dirty="0"/>
                        <a:t>Sense of stiffness, heaviness</a:t>
                      </a:r>
                    </a:p>
                    <a:p>
                      <a:pPr lvl="0" algn="r">
                        <a:buNone/>
                      </a:pPr>
                      <a:r>
                        <a:rPr lang="en-US" sz="1600" b="0" dirty="0"/>
                        <a:t>Holding breath/restricted breathing</a:t>
                      </a:r>
                    </a:p>
                    <a:p>
                      <a:pPr lvl="0" algn="r">
                        <a:buNone/>
                      </a:pPr>
                      <a:r>
                        <a:rPr lang="en-US" sz="1600" b="0" dirty="0"/>
                        <a:t>Sense of dread, heart pounding</a:t>
                      </a:r>
                      <a:br>
                        <a:rPr lang="en-US" sz="1600" b="0" dirty="0"/>
                      </a:br>
                      <a:r>
                        <a:rPr lang="en-US" sz="1600" b="0" dirty="0"/>
                        <a:t>Decreased heart rate</a:t>
                      </a:r>
                    </a:p>
                    <a:p>
                      <a:pPr lvl="0" algn="r">
                        <a:buNone/>
                      </a:pPr>
                      <a:r>
                        <a:rPr lang="en-US" sz="1600" b="0" dirty="0"/>
                        <a:t>Feeling of tolerating the stress</a:t>
                      </a:r>
                    </a:p>
                  </a:txBody>
                  <a:tcPr>
                    <a:solidFill>
                      <a:srgbClr val="009999"/>
                    </a:solidFill>
                  </a:tcPr>
                </a:tc>
                <a:tc>
                  <a:txBody>
                    <a:bodyPr/>
                    <a:lstStyle/>
                    <a:p>
                      <a:pPr algn="l"/>
                      <a:r>
                        <a:rPr lang="en-US" sz="3000" b="1" dirty="0"/>
                        <a:t>FAWN</a:t>
                      </a:r>
                    </a:p>
                    <a:p>
                      <a:pPr lvl="0" algn="l">
                        <a:buNone/>
                      </a:pPr>
                      <a:r>
                        <a:rPr lang="en-US" sz="1600" b="0" dirty="0"/>
                        <a:t>People pleasing</a:t>
                      </a:r>
                    </a:p>
                    <a:p>
                      <a:pPr lvl="0" algn="l">
                        <a:buNone/>
                      </a:pPr>
                      <a:r>
                        <a:rPr lang="en-US" sz="1600" b="0" dirty="0"/>
                        <a:t>Complying with other's wishes or demands</a:t>
                      </a:r>
                    </a:p>
                    <a:p>
                      <a:pPr lvl="0" algn="l">
                        <a:buNone/>
                      </a:pPr>
                      <a:r>
                        <a:rPr lang="en-US" sz="1600" b="0" dirty="0"/>
                        <a:t>Caring for others over your own detriment</a:t>
                      </a:r>
                    </a:p>
                    <a:p>
                      <a:pPr lvl="0" algn="l">
                        <a:buNone/>
                      </a:pPr>
                      <a:r>
                        <a:rPr lang="en-US" sz="1600" b="0" dirty="0"/>
                        <a:t>Unable to say how you really think or feel</a:t>
                      </a:r>
                    </a:p>
                    <a:p>
                      <a:pPr lvl="0" algn="l">
                        <a:buNone/>
                      </a:pPr>
                      <a:r>
                        <a:rPr lang="en-US" sz="1600" b="0" dirty="0"/>
                        <a:t>Flattering others</a:t>
                      </a:r>
                    </a:p>
                    <a:p>
                      <a:pPr lvl="0" algn="l">
                        <a:buNone/>
                      </a:pPr>
                      <a:r>
                        <a:rPr lang="en-US" sz="1600" b="0" dirty="0"/>
                        <a:t>Avoiding conflict</a:t>
                      </a:r>
                    </a:p>
                    <a:p>
                      <a:pPr lvl="0" algn="l">
                        <a:buNone/>
                      </a:pPr>
                      <a:r>
                        <a:rPr lang="en-US" sz="1600" b="0" dirty="0"/>
                        <a:t>Feelings of being taken advantage of</a:t>
                      </a:r>
                    </a:p>
                    <a:p>
                      <a:pPr lvl="0" algn="l">
                        <a:buNone/>
                      </a:pPr>
                      <a:r>
                        <a:rPr lang="en-US" sz="1600" b="0" dirty="0"/>
                        <a:t>Overly concerned with others</a:t>
                      </a:r>
                    </a:p>
                    <a:p>
                      <a:pPr lvl="0" algn="l">
                        <a:buNone/>
                      </a:pPr>
                      <a:endParaRPr lang="en-US" sz="1600" b="0" dirty="0"/>
                    </a:p>
                  </a:txBody>
                  <a:tcPr>
                    <a:solidFill>
                      <a:srgbClr val="009999"/>
                    </a:solidFill>
                  </a:tcPr>
                </a:tc>
                <a:extLst>
                  <a:ext uri="{0D108BD9-81ED-4DB2-BD59-A6C34878D82A}">
                    <a16:rowId xmlns:a16="http://schemas.microsoft.com/office/drawing/2014/main" val="1716649811"/>
                  </a:ext>
                </a:extLst>
              </a:tr>
            </a:tbl>
          </a:graphicData>
        </a:graphic>
      </p:graphicFrame>
    </p:spTree>
    <p:extLst>
      <p:ext uri="{BB962C8B-B14F-4D97-AF65-F5344CB8AC3E}">
        <p14:creationId xmlns:p14="http://schemas.microsoft.com/office/powerpoint/2010/main" val="127794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0"/>
            <a:ext cx="8915400" cy="1981200"/>
          </a:xfrm>
        </p:spPr>
        <p:txBody>
          <a:bodyPr>
            <a:noAutofit/>
          </a:bodyPr>
          <a:lstStyle/>
          <a:p>
            <a:br>
              <a:rPr lang="en-US" sz="2800">
                <a:solidFill>
                  <a:schemeClr val="tx1"/>
                </a:solidFill>
                <a:latin typeface="Avenir LT Std 65 Medium" pitchFamily="34" charset="0"/>
              </a:rPr>
            </a:br>
            <a:r>
              <a:rPr lang="en-US" sz="2800" dirty="0">
                <a:solidFill>
                  <a:srgbClr val="1A4652"/>
                </a:solidFill>
                <a:latin typeface="Arial" panose="020B0604020202020204" pitchFamily="34" charset="0"/>
                <a:cs typeface="Arial" panose="020B0604020202020204" pitchFamily="34" charset="0"/>
              </a:rPr>
              <a:t>COMMON RESPONSES AND EXPERIENCES</a:t>
            </a:r>
            <a:br>
              <a:rPr lang="en-US" sz="2400">
                <a:solidFill>
                  <a:schemeClr val="tx1"/>
                </a:solidFill>
                <a:latin typeface="Avenir LT Std 55 Roman" pitchFamily="34" charset="0"/>
              </a:rPr>
            </a:br>
            <a:br>
              <a:rPr lang="en-US" sz="2400">
                <a:solidFill>
                  <a:schemeClr val="tx1"/>
                </a:solidFill>
                <a:latin typeface="Avenir LT Std 55 Roman" pitchFamily="34" charset="0"/>
              </a:rPr>
            </a:br>
            <a:br>
              <a:rPr lang="en-US" sz="2400">
                <a:solidFill>
                  <a:schemeClr val="tx1"/>
                </a:solidFill>
                <a:latin typeface="Avenir LT Std 55 Roman" pitchFamily="34" charset="0"/>
              </a:rPr>
            </a:br>
            <a:endParaRPr lang="en-US" sz="2400">
              <a:solidFill>
                <a:schemeClr val="tx1"/>
              </a:solidFill>
              <a:latin typeface="Avenir LT Std 55 Roman" pitchFamily="34" charset="0"/>
            </a:endParaRPr>
          </a:p>
        </p:txBody>
      </p:sp>
    </p:spTree>
    <p:extLst>
      <p:ext uri="{BB962C8B-B14F-4D97-AF65-F5344CB8AC3E}">
        <p14:creationId xmlns:p14="http://schemas.microsoft.com/office/powerpoint/2010/main" val="324122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question mark">
            <a:extLst>
              <a:ext uri="{FF2B5EF4-FFF2-40B4-BE49-F238E27FC236}">
                <a16:creationId xmlns:a16="http://schemas.microsoft.com/office/drawing/2014/main" id="{8E4DE46C-06C1-4D63-9884-F812D32F4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285875"/>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ell phone&#10;&#10;Description automatically generated">
            <a:extLst>
              <a:ext uri="{FF2B5EF4-FFF2-40B4-BE49-F238E27FC236}">
                <a16:creationId xmlns:a16="http://schemas.microsoft.com/office/drawing/2014/main" id="{ABEEF786-94E6-4429-882B-496A1A509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230178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EC6BBDE-459A-4495-8F9B-DCAC4AB5E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132853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5A548DB0-4560-4F4B-9453-78A12B7FF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221378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549AF6E-B805-4135-A6D1-644450FF741D}"/>
              </a:ext>
            </a:extLst>
          </p:cNvPr>
          <p:cNvPicPr>
            <a:picLocks noChangeAspect="1"/>
          </p:cNvPicPr>
          <p:nvPr/>
        </p:nvPicPr>
        <p:blipFill rotWithShape="1">
          <a:blip r:embed="rId3">
            <a:extLst>
              <a:ext uri="{28A0092B-C50C-407E-A947-70E740481C1C}">
                <a14:useLocalDpi xmlns:a14="http://schemas.microsoft.com/office/drawing/2010/main" val="0"/>
              </a:ext>
            </a:extLst>
          </a:blip>
          <a:srcRect l="11010" r="13837"/>
          <a:stretch/>
        </p:blipFill>
        <p:spPr>
          <a:xfrm>
            <a:off x="577273" y="508128"/>
            <a:ext cx="7804727" cy="5841744"/>
          </a:xfrm>
          <a:prstGeom prst="rect">
            <a:avLst/>
          </a:prstGeom>
        </p:spPr>
      </p:pic>
      <p:sp>
        <p:nvSpPr>
          <p:cNvPr id="7" name="TextBox 6">
            <a:extLst>
              <a:ext uri="{FF2B5EF4-FFF2-40B4-BE49-F238E27FC236}">
                <a16:creationId xmlns:a16="http://schemas.microsoft.com/office/drawing/2014/main" id="{16183400-BAF1-4AEB-BF47-8E9789F264F2}"/>
              </a:ext>
            </a:extLst>
          </p:cNvPr>
          <p:cNvSpPr txBox="1"/>
          <p:nvPr/>
        </p:nvSpPr>
        <p:spPr>
          <a:xfrm>
            <a:off x="93638" y="6449111"/>
            <a:ext cx="8599601" cy="276999"/>
          </a:xfrm>
          <a:prstGeom prst="rect">
            <a:avLst/>
          </a:prstGeom>
          <a:noFill/>
        </p:spPr>
        <p:txBody>
          <a:bodyPr wrap="square" rtlCol="0">
            <a:spAutoFit/>
          </a:bodyPr>
          <a:lstStyle/>
          <a:p>
            <a:r>
              <a:rPr lang="en-US" sz="1200" dirty="0">
                <a:latin typeface="Calibri Light" panose="020F0302020204030204" pitchFamily="34" charset="0"/>
                <a:cs typeface="Calibri Light" panose="020F0302020204030204" pitchFamily="34" charset="0"/>
              </a:rPr>
              <a:t>NIH – Dworkin, Menon, </a:t>
            </a:r>
            <a:r>
              <a:rPr lang="en-US" sz="1200" dirty="0" err="1">
                <a:latin typeface="Calibri Light" panose="020F0302020204030204" pitchFamily="34" charset="0"/>
                <a:cs typeface="Calibri Light" panose="020F0302020204030204" pitchFamily="34" charset="0"/>
              </a:rPr>
              <a:t>Bystrynski</a:t>
            </a:r>
            <a:r>
              <a:rPr lang="en-US" sz="1200" dirty="0">
                <a:latin typeface="Calibri Light" panose="020F0302020204030204" pitchFamily="34" charset="0"/>
                <a:cs typeface="Calibri Light" panose="020F0302020204030204" pitchFamily="34" charset="0"/>
              </a:rPr>
              <a:t> and Allen: </a:t>
            </a:r>
            <a:r>
              <a:rPr lang="en-US" sz="1200" i="1" dirty="0">
                <a:latin typeface="Calibri Light" panose="020F0302020204030204" pitchFamily="34" charset="0"/>
                <a:cs typeface="Calibri Light" panose="020F0302020204030204" pitchFamily="34" charset="0"/>
              </a:rPr>
              <a:t>"Sexual Assault victimization and psychopathology: A review and meta-analysis“ </a:t>
            </a:r>
            <a:r>
              <a:rPr lang="en-US" sz="1200" dirty="0">
                <a:latin typeface="Calibri Light" panose="020F0302020204030204" pitchFamily="34" charset="0"/>
                <a:cs typeface="Calibri Light" panose="020F0302020204030204" pitchFamily="34" charset="0"/>
              </a:rPr>
              <a:t>(2017). </a:t>
            </a:r>
          </a:p>
        </p:txBody>
      </p:sp>
    </p:spTree>
    <p:extLst>
      <p:ext uri="{BB962C8B-B14F-4D97-AF65-F5344CB8AC3E}">
        <p14:creationId xmlns:p14="http://schemas.microsoft.com/office/powerpoint/2010/main" val="402551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question mark">
            <a:extLst>
              <a:ext uri="{FF2B5EF4-FFF2-40B4-BE49-F238E27FC236}">
                <a16:creationId xmlns:a16="http://schemas.microsoft.com/office/drawing/2014/main" id="{8E4DE46C-06C1-4D63-9884-F812D32F4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28587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111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0"/>
            <a:ext cx="8915400" cy="1981200"/>
          </a:xfrm>
        </p:spPr>
        <p:txBody>
          <a:bodyPr>
            <a:noAutofit/>
          </a:bodyPr>
          <a:lstStyle/>
          <a:p>
            <a:br>
              <a:rPr lang="en-US" sz="2800" dirty="0">
                <a:solidFill>
                  <a:schemeClr val="tx1"/>
                </a:solidFill>
                <a:latin typeface="Avenir LT Std 65 Medium" pitchFamily="34" charset="0"/>
              </a:rPr>
            </a:br>
            <a:r>
              <a:rPr lang="en-US" sz="2800" dirty="0">
                <a:solidFill>
                  <a:srgbClr val="1A4652"/>
                </a:solidFill>
                <a:latin typeface="Arial" panose="020B0604020202020204" pitchFamily="34" charset="0"/>
                <a:cs typeface="Arial" panose="020B0604020202020204" pitchFamily="34" charset="0"/>
              </a:rPr>
              <a:t>DEVELOPING A RESPONSE</a:t>
            </a:r>
            <a:br>
              <a:rPr lang="en-US" sz="2400" dirty="0">
                <a:solidFill>
                  <a:schemeClr val="tx1"/>
                </a:solidFill>
                <a:latin typeface="Avenir LT Std 55 Roman" pitchFamily="34" charset="0"/>
              </a:rPr>
            </a:br>
            <a:br>
              <a:rPr lang="en-US" sz="2400" dirty="0">
                <a:solidFill>
                  <a:schemeClr val="tx1"/>
                </a:solidFill>
                <a:latin typeface="Avenir LT Std 55 Roman" pitchFamily="34" charset="0"/>
              </a:rPr>
            </a:br>
            <a:br>
              <a:rPr lang="en-US" sz="2400" dirty="0">
                <a:solidFill>
                  <a:schemeClr val="tx1"/>
                </a:solidFill>
                <a:latin typeface="Avenir LT Std 55 Roman" pitchFamily="34" charset="0"/>
              </a:rPr>
            </a:br>
            <a:endParaRPr lang="en-US" sz="2400" dirty="0">
              <a:solidFill>
                <a:schemeClr val="tx1"/>
              </a:solidFill>
              <a:latin typeface="Avenir LT Std 55 Roman" pitchFamily="34" charset="0"/>
            </a:endParaRPr>
          </a:p>
        </p:txBody>
      </p:sp>
    </p:spTree>
    <p:extLst>
      <p:ext uri="{BB962C8B-B14F-4D97-AF65-F5344CB8AC3E}">
        <p14:creationId xmlns:p14="http://schemas.microsoft.com/office/powerpoint/2010/main" val="116873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685800" y="76200"/>
            <a:ext cx="8382000" cy="1143000"/>
          </a:xfrm>
        </p:spPr>
        <p:txBody>
          <a:bodyPr/>
          <a:lstStyle/>
          <a:p>
            <a:r>
              <a:rPr lang="en-US" sz="3600">
                <a:latin typeface="+mj-lt"/>
              </a:rPr>
              <a:t>Sexual Violence</a:t>
            </a:r>
          </a:p>
        </p:txBody>
      </p:sp>
      <p:pic>
        <p:nvPicPr>
          <p:cNvPr id="3" name="Picture 2">
            <a:extLst>
              <a:ext uri="{FF2B5EF4-FFF2-40B4-BE49-F238E27FC236}">
                <a16:creationId xmlns:a16="http://schemas.microsoft.com/office/drawing/2014/main" id="{C67F7E33-E85C-46C9-B590-FC6F7D4C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850" y="1634836"/>
            <a:ext cx="5306291" cy="5306291"/>
          </a:xfrm>
          <a:prstGeom prst="rect">
            <a:avLst/>
          </a:prstGeom>
        </p:spPr>
      </p:pic>
    </p:spTree>
    <p:extLst>
      <p:ext uri="{BB962C8B-B14F-4D97-AF65-F5344CB8AC3E}">
        <p14:creationId xmlns:p14="http://schemas.microsoft.com/office/powerpoint/2010/main" val="400944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992DA0-F533-48E8-BF4E-A27475571DD7}"/>
              </a:ext>
            </a:extLst>
          </p:cNvPr>
          <p:cNvPicPr>
            <a:picLocks noChangeAspect="1"/>
          </p:cNvPicPr>
          <p:nvPr/>
        </p:nvPicPr>
        <p:blipFill rotWithShape="1">
          <a:blip r:embed="rId3">
            <a:extLst>
              <a:ext uri="{28A0092B-C50C-407E-A947-70E740481C1C}">
                <a14:useLocalDpi xmlns:a14="http://schemas.microsoft.com/office/drawing/2010/main" val="0"/>
              </a:ext>
            </a:extLst>
          </a:blip>
          <a:srcRect t="11594" r="8811" b="20247"/>
          <a:stretch/>
        </p:blipFill>
        <p:spPr>
          <a:xfrm>
            <a:off x="2828967" y="4252367"/>
            <a:ext cx="3486065" cy="2605633"/>
          </a:xfrm>
          <a:prstGeom prst="rect">
            <a:avLst/>
          </a:prstGeom>
        </p:spPr>
      </p:pic>
      <p:sp>
        <p:nvSpPr>
          <p:cNvPr id="8" name="Content Placeholder 4">
            <a:extLst>
              <a:ext uri="{FF2B5EF4-FFF2-40B4-BE49-F238E27FC236}">
                <a16:creationId xmlns:a16="http://schemas.microsoft.com/office/drawing/2014/main" id="{790E6295-EF84-4EEB-BA57-0ED7981E67D6}"/>
              </a:ext>
            </a:extLst>
          </p:cNvPr>
          <p:cNvSpPr>
            <a:spLocks noGrp="1"/>
          </p:cNvSpPr>
          <p:nvPr>
            <p:ph idx="1"/>
          </p:nvPr>
        </p:nvSpPr>
        <p:spPr>
          <a:xfrm>
            <a:off x="548900" y="1573079"/>
            <a:ext cx="7161508" cy="3928820"/>
          </a:xfrm>
        </p:spPr>
        <p:txBody>
          <a:bodyPr>
            <a:normAutofit/>
          </a:bodyPr>
          <a:lstStyle/>
          <a:p>
            <a:pPr marL="0" lvl="2" indent="0">
              <a:lnSpc>
                <a:spcPts val="3000"/>
              </a:lnSpc>
              <a:spcAft>
                <a:spcPts val="200"/>
              </a:spcAft>
              <a:buClr>
                <a:schemeClr val="tx1">
                  <a:lumMod val="50000"/>
                  <a:lumOff val="50000"/>
                </a:schemeClr>
              </a:buClr>
              <a:buNone/>
            </a:pPr>
            <a:r>
              <a:rPr lang="en-US" sz="1700" b="1" dirty="0">
                <a:latin typeface="+mn-lt"/>
                <a:cs typeface="Arial" panose="020B0604020202020204" pitchFamily="34" charset="0"/>
              </a:rPr>
              <a:t>EMPOWERMENT AND STRENGTHS – BASED APPROACH</a:t>
            </a:r>
          </a:p>
          <a:p>
            <a:pPr marL="742950" lvl="2" indent="-342900">
              <a:lnSpc>
                <a:spcPts val="3000"/>
              </a:lnSpc>
              <a:spcAft>
                <a:spcPts val="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Understand and communicate the limits of your confidentiality </a:t>
            </a:r>
          </a:p>
          <a:p>
            <a:pPr marL="742950" lvl="2" indent="-342900">
              <a:lnSpc>
                <a:spcPts val="3000"/>
              </a:lnSpc>
              <a:spcAft>
                <a:spcPts val="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Utilize active listening skills</a:t>
            </a:r>
          </a:p>
          <a:p>
            <a:pPr marL="742950" lvl="2" indent="-342900">
              <a:lnSpc>
                <a:spcPts val="3000"/>
              </a:lnSpc>
              <a:spcAft>
                <a:spcPts val="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Provide choice and control, however small </a:t>
            </a:r>
          </a:p>
          <a:p>
            <a:pPr marL="742950" lvl="2" indent="-342900">
              <a:lnSpc>
                <a:spcPts val="3000"/>
              </a:lnSpc>
              <a:spcAft>
                <a:spcPts val="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Look for opportunities to acknowledge their resilience/ strengths</a:t>
            </a:r>
          </a:p>
          <a:p>
            <a:pPr marL="742950" lvl="2" indent="-342900">
              <a:lnSpc>
                <a:spcPts val="3000"/>
              </a:lnSpc>
              <a:spcAft>
                <a:spcPts val="1000"/>
              </a:spcAft>
              <a:buClr>
                <a:schemeClr val="tx1">
                  <a:lumMod val="50000"/>
                  <a:lumOff val="50000"/>
                </a:schemeClr>
              </a:buClr>
              <a:buFont typeface="Wingdings" pitchFamily="2" charset="2"/>
              <a:buChar char="§"/>
              <a:defRPr/>
            </a:pPr>
            <a:endParaRPr lang="en-US" sz="2000">
              <a:latin typeface="+mn-lt"/>
              <a:cs typeface="Arial" panose="020B0604020202020204" pitchFamily="34" charset="0"/>
            </a:endParaRPr>
          </a:p>
          <a:p>
            <a:pPr marL="0" indent="0">
              <a:lnSpc>
                <a:spcPts val="3000"/>
              </a:lnSpc>
              <a:spcAft>
                <a:spcPts val="400"/>
              </a:spcAft>
              <a:buClr>
                <a:srgbClr val="009999"/>
              </a:buClr>
              <a:buNone/>
            </a:pPr>
            <a:endParaRPr lang="en-US" sz="2200">
              <a:solidFill>
                <a:schemeClr val="accent5">
                  <a:lumMod val="75000"/>
                </a:schemeClr>
              </a:solidFill>
              <a:latin typeface="+mn-lt"/>
              <a:cs typeface="Arial" panose="020B0604020202020204" pitchFamily="34" charset="0"/>
            </a:endParaRPr>
          </a:p>
          <a:p>
            <a:pPr lvl="1">
              <a:lnSpc>
                <a:spcPts val="3000"/>
              </a:lnSpc>
              <a:spcAft>
                <a:spcPts val="400"/>
              </a:spcAft>
              <a:buClr>
                <a:srgbClr val="009999"/>
              </a:buClr>
              <a:buFont typeface="Wingdings" pitchFamily="2" charset="2"/>
              <a:buChar char="§"/>
            </a:pPr>
            <a:endParaRPr lang="en-US" sz="2200" b="1">
              <a:latin typeface="+mn-lt"/>
              <a:cs typeface="Arial" panose="020B0604020202020204" pitchFamily="34" charset="0"/>
            </a:endParaRPr>
          </a:p>
          <a:p>
            <a:pPr lvl="1">
              <a:lnSpc>
                <a:spcPts val="3000"/>
              </a:lnSpc>
              <a:spcAft>
                <a:spcPts val="400"/>
              </a:spcAft>
              <a:buClr>
                <a:srgbClr val="009999"/>
              </a:buClr>
              <a:buFont typeface="Wingdings" pitchFamily="2" charset="2"/>
              <a:buChar char="§"/>
            </a:pPr>
            <a:endParaRPr lang="en-US" sz="2200">
              <a:latin typeface="+mn-lt"/>
              <a:cs typeface="Arial" panose="020B0604020202020204" pitchFamily="34" charset="0"/>
            </a:endParaRPr>
          </a:p>
          <a:p>
            <a:pPr marL="457200" lvl="1" indent="0">
              <a:lnSpc>
                <a:spcPts val="3000"/>
              </a:lnSpc>
              <a:spcAft>
                <a:spcPts val="400"/>
              </a:spcAft>
              <a:buClr>
                <a:srgbClr val="009999"/>
              </a:buClr>
              <a:buNone/>
            </a:pPr>
            <a:endParaRPr lang="en-US" sz="2200">
              <a:latin typeface="+mn-lt"/>
              <a:cs typeface="Arial" panose="020B0604020202020204" pitchFamily="34" charset="0"/>
            </a:endParaRPr>
          </a:p>
        </p:txBody>
      </p:sp>
      <p:sp>
        <p:nvSpPr>
          <p:cNvPr id="6" name="Title 3">
            <a:extLst>
              <a:ext uri="{FF2B5EF4-FFF2-40B4-BE49-F238E27FC236}">
                <a16:creationId xmlns:a16="http://schemas.microsoft.com/office/drawing/2014/main" id="{60C259BC-C411-40F1-9A34-864A05159C69}"/>
              </a:ext>
            </a:extLst>
          </p:cNvPr>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Responding to College Students</a:t>
            </a:r>
          </a:p>
        </p:txBody>
      </p:sp>
    </p:spTree>
    <p:extLst>
      <p:ext uri="{BB962C8B-B14F-4D97-AF65-F5344CB8AC3E}">
        <p14:creationId xmlns:p14="http://schemas.microsoft.com/office/powerpoint/2010/main" val="389449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thumbs.dreamstime.com/z/stack-three-rocks-stones-33796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34" t="3040" r="10158" b="3231"/>
          <a:stretch/>
        </p:blipFill>
        <p:spPr bwMode="auto">
          <a:xfrm>
            <a:off x="7449637" y="4114800"/>
            <a:ext cx="1694363" cy="21179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85800" y="76200"/>
            <a:ext cx="8382000" cy="1143000"/>
          </a:xfrm>
        </p:spPr>
        <p:txBody>
          <a:bodyPr/>
          <a:lstStyle/>
          <a:p>
            <a:r>
              <a:rPr lang="en-US" sz="3600" dirty="0"/>
              <a:t>Mitigating Trauma </a:t>
            </a:r>
          </a:p>
        </p:txBody>
      </p:sp>
      <p:sp>
        <p:nvSpPr>
          <p:cNvPr id="5" name="Content Placeholder 4"/>
          <p:cNvSpPr>
            <a:spLocks noGrp="1"/>
          </p:cNvSpPr>
          <p:nvPr>
            <p:ph idx="1"/>
          </p:nvPr>
        </p:nvSpPr>
        <p:spPr>
          <a:xfrm>
            <a:off x="533400" y="1752600"/>
            <a:ext cx="8153400" cy="2971800"/>
          </a:xfrm>
        </p:spPr>
        <p:txBody>
          <a:bodyPr>
            <a:normAutofit/>
          </a:bodyPr>
          <a:lstStyle/>
          <a:p>
            <a:pPr marL="0" indent="0">
              <a:lnSpc>
                <a:spcPts val="2080"/>
              </a:lnSpc>
              <a:spcAft>
                <a:spcPts val="1400"/>
              </a:spcAft>
              <a:buClr>
                <a:srgbClr val="009999"/>
              </a:buClr>
              <a:buNone/>
            </a:pPr>
            <a:r>
              <a:rPr lang="en-US" sz="2000" dirty="0">
                <a:solidFill>
                  <a:srgbClr val="003F3E"/>
                </a:solidFill>
                <a:latin typeface="Arial" panose="020B0604020202020204" pitchFamily="34" charset="0"/>
                <a:cs typeface="Arial" panose="020B0604020202020204" pitchFamily="34" charset="0"/>
              </a:rPr>
              <a:t>PROMOTE SAFETY – </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Create areas that are calm and comfortable</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Acknowledge the difficulty of talking about the incident</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Preface sensitive questions with why the question is being asked</a:t>
            </a:r>
          </a:p>
          <a:p>
            <a:pPr marL="742950" lvl="2" indent="-342900">
              <a:lnSpc>
                <a:spcPts val="2100"/>
              </a:lnSpc>
              <a:spcAft>
                <a:spcPts val="1400"/>
              </a:spcAft>
              <a:buClr>
                <a:schemeClr val="tx1">
                  <a:lumMod val="50000"/>
                  <a:lumOff val="50000"/>
                </a:schemeClr>
              </a:buClr>
              <a:buFont typeface="Wingdings" pitchFamily="2" charset="2"/>
              <a:buChar char="§"/>
            </a:pPr>
            <a:endParaRPr lang="en-US" sz="2000" dirty="0">
              <a:latin typeface="+mn-lt"/>
              <a:cs typeface="Arial" panose="020B0604020202020204" pitchFamily="34" charset="0"/>
            </a:endParaRPr>
          </a:p>
          <a:p>
            <a:pPr marL="0" indent="0">
              <a:lnSpc>
                <a:spcPts val="2080"/>
              </a:lnSpc>
              <a:spcAft>
                <a:spcPts val="400"/>
              </a:spcAft>
              <a:buClr>
                <a:srgbClr val="009999"/>
              </a:buClr>
              <a:buNone/>
            </a:pPr>
            <a:endParaRPr lang="en-US" sz="2100" dirty="0">
              <a:solidFill>
                <a:schemeClr val="accent5">
                  <a:lumMod val="75000"/>
                </a:schemeClr>
              </a:solidFill>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b="1" dirty="0">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dirty="0">
              <a:latin typeface="Arial" panose="020B0604020202020204" pitchFamily="34" charset="0"/>
              <a:cs typeface="Arial" panose="020B0604020202020204" pitchFamily="34" charset="0"/>
            </a:endParaRPr>
          </a:p>
          <a:p>
            <a:pPr marL="457200" lvl="1" indent="0">
              <a:lnSpc>
                <a:spcPts val="2585"/>
              </a:lnSpc>
              <a:spcAft>
                <a:spcPts val="400"/>
              </a:spcAft>
              <a:buClr>
                <a:srgbClr val="009999"/>
              </a:buClr>
              <a:buNone/>
            </a:pPr>
            <a:endParaRPr lang="en-US" sz="1900" dirty="0">
              <a:latin typeface="Arial" panose="020B0604020202020204" pitchFamily="34" charset="0"/>
              <a:cs typeface="Arial" panose="020B0604020202020204" pitchFamily="34" charset="0"/>
            </a:endParaRPr>
          </a:p>
        </p:txBody>
      </p:sp>
      <p:sp>
        <p:nvSpPr>
          <p:cNvPr id="10" name="Content Placeholder 4">
            <a:extLst>
              <a:ext uri="{FF2B5EF4-FFF2-40B4-BE49-F238E27FC236}">
                <a16:creationId xmlns:a16="http://schemas.microsoft.com/office/drawing/2014/main" id="{562D7D4A-BE48-4338-8215-480FCFF9B517}"/>
              </a:ext>
            </a:extLst>
          </p:cNvPr>
          <p:cNvSpPr txBox="1">
            <a:spLocks/>
          </p:cNvSpPr>
          <p:nvPr/>
        </p:nvSpPr>
        <p:spPr>
          <a:xfrm>
            <a:off x="533400" y="4114800"/>
            <a:ext cx="8153400" cy="2971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080"/>
              </a:lnSpc>
              <a:spcBef>
                <a:spcPct val="20000"/>
              </a:spcBef>
              <a:spcAft>
                <a:spcPts val="1400"/>
              </a:spcAft>
              <a:buClr>
                <a:srgbClr val="009999"/>
              </a:buClr>
              <a:buSzTx/>
              <a:buFont typeface="Arial"/>
              <a:buNone/>
              <a:tabLst/>
              <a:defRPr/>
            </a:pPr>
            <a:r>
              <a:rPr kumimoji="0" lang="en-US" sz="2000" b="1" i="0" u="none" strike="noStrike" kern="1200" cap="none" spc="0" normalizeH="0" baseline="0" noProof="0" dirty="0">
                <a:ln>
                  <a:noFill/>
                </a:ln>
                <a:solidFill>
                  <a:srgbClr val="003F3E"/>
                </a:solidFill>
                <a:effectLst/>
                <a:uLnTx/>
                <a:uFillTx/>
                <a:latin typeface="Arial" panose="020B0604020202020204" pitchFamily="34" charset="0"/>
                <a:ea typeface="+mn-ea"/>
                <a:cs typeface="Arial" panose="020B0604020202020204" pitchFamily="34" charset="0"/>
              </a:rPr>
              <a:t>PROVIDE CHOICE – </a:t>
            </a:r>
          </a:p>
          <a:p>
            <a:pPr marL="742950" marR="0" lvl="2" indent="-342900" algn="l" defTabSz="457200" rtl="0" eaLnBrk="1" fontAlgn="auto" latinLnBrk="0" hangingPunct="1">
              <a:lnSpc>
                <a:spcPts val="2100"/>
              </a:lnSpc>
              <a:spcBef>
                <a:spcPct val="20000"/>
              </a:spcBef>
              <a:spcAft>
                <a:spcPts val="1400"/>
              </a:spcAft>
              <a:buClr>
                <a:prstClr val="black">
                  <a:lumMod val="50000"/>
                  <a:lumOff val="50000"/>
                </a:prstClr>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Provide choices and control – spectrum of participation </a:t>
            </a:r>
          </a:p>
          <a:p>
            <a:pPr marL="742950" marR="0" lvl="2" indent="-342900" algn="l" defTabSz="457200" rtl="0" eaLnBrk="1" fontAlgn="auto" latinLnBrk="0" hangingPunct="1">
              <a:lnSpc>
                <a:spcPts val="2100"/>
              </a:lnSpc>
              <a:spcBef>
                <a:spcPct val="20000"/>
              </a:spcBef>
              <a:spcAft>
                <a:spcPts val="1400"/>
              </a:spcAft>
              <a:buClr>
                <a:prstClr val="black">
                  <a:lumMod val="50000"/>
                  <a:lumOff val="50000"/>
                </a:prstClr>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Explain purpose and what will happen next </a:t>
            </a:r>
            <a:endParaRPr kumimoji="0" lang="en-US" sz="21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ts val="2585"/>
              </a:lnSpc>
              <a:spcBef>
                <a:spcPct val="20000"/>
              </a:spcBef>
              <a:spcAft>
                <a:spcPts val="400"/>
              </a:spcAft>
              <a:buClr>
                <a:srgbClr val="009999"/>
              </a:buClr>
              <a:buSzTx/>
              <a:buFont typeface="Arial"/>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995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thumbs.dreamstime.com/z/stack-three-rocks-stones-33796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34" t="3040" r="10158" b="3231"/>
          <a:stretch/>
        </p:blipFill>
        <p:spPr bwMode="auto">
          <a:xfrm>
            <a:off x="7449637" y="3928680"/>
            <a:ext cx="1694363" cy="21179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85800" y="76200"/>
            <a:ext cx="8382000" cy="1143000"/>
          </a:xfrm>
        </p:spPr>
        <p:txBody>
          <a:bodyPr/>
          <a:lstStyle/>
          <a:p>
            <a:r>
              <a:rPr lang="en-US" sz="3600" dirty="0"/>
              <a:t>Mitigating Trauma </a:t>
            </a:r>
          </a:p>
        </p:txBody>
      </p:sp>
      <p:sp>
        <p:nvSpPr>
          <p:cNvPr id="5" name="Content Placeholder 4"/>
          <p:cNvSpPr>
            <a:spLocks noGrp="1"/>
          </p:cNvSpPr>
          <p:nvPr>
            <p:ph idx="1"/>
          </p:nvPr>
        </p:nvSpPr>
        <p:spPr>
          <a:xfrm>
            <a:off x="533400" y="1752600"/>
            <a:ext cx="8153400" cy="2971800"/>
          </a:xfrm>
        </p:spPr>
        <p:txBody>
          <a:bodyPr>
            <a:normAutofit/>
          </a:bodyPr>
          <a:lstStyle/>
          <a:p>
            <a:pPr marL="0" indent="0">
              <a:lnSpc>
                <a:spcPts val="2080"/>
              </a:lnSpc>
              <a:spcAft>
                <a:spcPts val="1400"/>
              </a:spcAft>
              <a:buClr>
                <a:srgbClr val="009999"/>
              </a:buClr>
              <a:buNone/>
            </a:pPr>
            <a:r>
              <a:rPr lang="en-US" sz="2000" dirty="0">
                <a:solidFill>
                  <a:srgbClr val="003F3E"/>
                </a:solidFill>
                <a:latin typeface="Arial" panose="020B0604020202020204" pitchFamily="34" charset="0"/>
                <a:cs typeface="Arial" panose="020B0604020202020204" pitchFamily="34" charset="0"/>
              </a:rPr>
              <a:t>COLLABORATION AND TRUST – </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Check in with yourself: are they informed and involved </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Provide clear, consistent information </a:t>
            </a:r>
          </a:p>
          <a:p>
            <a:pPr marL="742950" lvl="2" indent="-342900">
              <a:lnSpc>
                <a:spcPts val="2100"/>
              </a:lnSpc>
              <a:spcAft>
                <a:spcPts val="1400"/>
              </a:spcAft>
              <a:buClr>
                <a:schemeClr val="tx1">
                  <a:lumMod val="50000"/>
                  <a:lumOff val="50000"/>
                </a:schemeClr>
              </a:buClr>
              <a:buFont typeface="Wingdings" pitchFamily="2" charset="2"/>
              <a:buChar char="§"/>
            </a:pPr>
            <a:r>
              <a:rPr lang="en-US" sz="2000" dirty="0">
                <a:latin typeface="+mn-lt"/>
                <a:cs typeface="Arial" panose="020B0604020202020204" pitchFamily="34" charset="0"/>
              </a:rPr>
              <a:t>Be mindful of language and implications </a:t>
            </a:r>
          </a:p>
          <a:p>
            <a:pPr marL="0" indent="0">
              <a:lnSpc>
                <a:spcPts val="2080"/>
              </a:lnSpc>
              <a:spcAft>
                <a:spcPts val="400"/>
              </a:spcAft>
              <a:buClr>
                <a:srgbClr val="009999"/>
              </a:buClr>
              <a:buNone/>
            </a:pPr>
            <a:endParaRPr lang="en-US" sz="2100" dirty="0">
              <a:solidFill>
                <a:schemeClr val="accent5">
                  <a:lumMod val="75000"/>
                </a:schemeClr>
              </a:solidFill>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b="1" dirty="0">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dirty="0">
              <a:latin typeface="Arial" panose="020B0604020202020204" pitchFamily="34" charset="0"/>
              <a:cs typeface="Arial" panose="020B0604020202020204" pitchFamily="34" charset="0"/>
            </a:endParaRPr>
          </a:p>
          <a:p>
            <a:pPr marL="457200" lvl="1" indent="0">
              <a:lnSpc>
                <a:spcPts val="2585"/>
              </a:lnSpc>
              <a:spcAft>
                <a:spcPts val="400"/>
              </a:spcAft>
              <a:buClr>
                <a:srgbClr val="009999"/>
              </a:buClr>
              <a:buNone/>
            </a:pPr>
            <a:endParaRPr lang="en-US" sz="1900" dirty="0">
              <a:latin typeface="Arial" panose="020B0604020202020204" pitchFamily="34" charset="0"/>
              <a:cs typeface="Arial" panose="020B0604020202020204" pitchFamily="34" charset="0"/>
            </a:endParaRPr>
          </a:p>
        </p:txBody>
      </p:sp>
      <p:sp>
        <p:nvSpPr>
          <p:cNvPr id="10" name="Content Placeholder 4">
            <a:extLst>
              <a:ext uri="{FF2B5EF4-FFF2-40B4-BE49-F238E27FC236}">
                <a16:creationId xmlns:a16="http://schemas.microsoft.com/office/drawing/2014/main" id="{562D7D4A-BE48-4338-8215-480FCFF9B517}"/>
              </a:ext>
            </a:extLst>
          </p:cNvPr>
          <p:cNvSpPr txBox="1">
            <a:spLocks/>
          </p:cNvSpPr>
          <p:nvPr/>
        </p:nvSpPr>
        <p:spPr>
          <a:xfrm>
            <a:off x="533400" y="4419600"/>
            <a:ext cx="8153400" cy="2971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080"/>
              </a:lnSpc>
              <a:spcBef>
                <a:spcPct val="20000"/>
              </a:spcBef>
              <a:spcAft>
                <a:spcPts val="1400"/>
              </a:spcAft>
              <a:buClr>
                <a:srgbClr val="009999"/>
              </a:buClr>
              <a:buSzTx/>
              <a:buFont typeface="Arial"/>
              <a:buNone/>
              <a:tabLst/>
              <a:defRPr/>
            </a:pPr>
            <a:r>
              <a:rPr kumimoji="0" lang="en-US" sz="2000" b="1" i="0" u="none" strike="noStrike" kern="1200" cap="none" spc="0" normalizeH="0" baseline="0" noProof="0" dirty="0">
                <a:ln>
                  <a:noFill/>
                </a:ln>
                <a:solidFill>
                  <a:srgbClr val="003F3E"/>
                </a:solidFill>
                <a:effectLst/>
                <a:uLnTx/>
                <a:uFillTx/>
                <a:latin typeface="Arial" panose="020B0604020202020204" pitchFamily="34" charset="0"/>
                <a:ea typeface="+mn-ea"/>
                <a:cs typeface="Arial" panose="020B0604020202020204" pitchFamily="34" charset="0"/>
              </a:rPr>
              <a:t>EMPOWER – </a:t>
            </a:r>
          </a:p>
          <a:p>
            <a:pPr marL="742950" marR="0" lvl="2" indent="-342900" algn="l" defTabSz="457200" rtl="0" eaLnBrk="1" fontAlgn="auto" latinLnBrk="0" hangingPunct="1">
              <a:lnSpc>
                <a:spcPts val="2100"/>
              </a:lnSpc>
              <a:spcBef>
                <a:spcPct val="20000"/>
              </a:spcBef>
              <a:spcAft>
                <a:spcPts val="1400"/>
              </a:spcAft>
              <a:buClr>
                <a:prstClr val="black">
                  <a:lumMod val="50000"/>
                  <a:lumOff val="50000"/>
                </a:prstClr>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Look to their capabilities and strengths</a:t>
            </a:r>
          </a:p>
          <a:p>
            <a:pPr marL="742950" marR="0" lvl="2" indent="-342900" algn="l" defTabSz="457200" rtl="0" eaLnBrk="1" fontAlgn="auto" latinLnBrk="0" hangingPunct="1">
              <a:lnSpc>
                <a:spcPts val="2100"/>
              </a:lnSpc>
              <a:spcBef>
                <a:spcPct val="20000"/>
              </a:spcBef>
              <a:spcAft>
                <a:spcPts val="1400"/>
              </a:spcAft>
              <a:buClr>
                <a:prstClr val="black">
                  <a:lumMod val="50000"/>
                  <a:lumOff val="50000"/>
                </a:prstClr>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Promote access to resources and opportunities to heal</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ts val="2585"/>
              </a:lnSpc>
              <a:spcBef>
                <a:spcPct val="20000"/>
              </a:spcBef>
              <a:spcAft>
                <a:spcPts val="400"/>
              </a:spcAft>
              <a:buClr>
                <a:srgbClr val="009999"/>
              </a:buClr>
              <a:buSzTx/>
              <a:buFont typeface="Arial"/>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742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close up of a card&#10;&#10;Description automatically generated">
            <a:extLst>
              <a:ext uri="{FF2B5EF4-FFF2-40B4-BE49-F238E27FC236}">
                <a16:creationId xmlns:a16="http://schemas.microsoft.com/office/drawing/2014/main" id="{1EF7782A-A4A4-4A7B-9092-FE63BD48C29E}"/>
              </a:ext>
            </a:extLst>
          </p:cNvPr>
          <p:cNvPicPr>
            <a:picLocks noChangeAspect="1"/>
          </p:cNvPicPr>
          <p:nvPr/>
        </p:nvPicPr>
        <p:blipFill rotWithShape="1">
          <a:blip r:embed="rId3">
            <a:extLst>
              <a:ext uri="{28A0092B-C50C-407E-A947-70E740481C1C}">
                <a14:useLocalDpi xmlns:a14="http://schemas.microsoft.com/office/drawing/2010/main" val="0"/>
              </a:ext>
            </a:extLst>
          </a:blip>
          <a:srcRect r="6003" b="3074"/>
          <a:stretch/>
        </p:blipFill>
        <p:spPr>
          <a:xfrm>
            <a:off x="616183" y="659226"/>
            <a:ext cx="7911633" cy="6118574"/>
          </a:xfrm>
          <a:prstGeom prst="rect">
            <a:avLst/>
          </a:prstGeom>
        </p:spPr>
      </p:pic>
      <p:sp>
        <p:nvSpPr>
          <p:cNvPr id="12" name="Title 3">
            <a:extLst>
              <a:ext uri="{FF2B5EF4-FFF2-40B4-BE49-F238E27FC236}">
                <a16:creationId xmlns:a16="http://schemas.microsoft.com/office/drawing/2014/main" id="{39276F45-500B-45BD-B2F1-DEB19548712E}"/>
              </a:ext>
            </a:extLst>
          </p:cNvPr>
          <p:cNvSpPr>
            <a:spLocks noGrp="1"/>
          </p:cNvSpPr>
          <p:nvPr>
            <p:ph type="title"/>
          </p:nvPr>
        </p:nvSpPr>
        <p:spPr>
          <a:xfrm>
            <a:off x="165821" y="167640"/>
            <a:ext cx="7355119" cy="491586"/>
          </a:xfrm>
        </p:spPr>
        <p:txBody>
          <a:bodyPr/>
          <a:lstStyle/>
          <a:p>
            <a:r>
              <a:rPr lang="en-US" sz="2800" dirty="0">
                <a:solidFill>
                  <a:srgbClr val="1A4652"/>
                </a:solidFill>
                <a:latin typeface="+mj-lt"/>
                <a:cs typeface="Arial" panose="020B0604020202020204" pitchFamily="34" charset="0"/>
              </a:rPr>
              <a:t>BELIEVE AND EMPOWER</a:t>
            </a:r>
          </a:p>
        </p:txBody>
      </p:sp>
    </p:spTree>
    <p:extLst>
      <p:ext uri="{BB962C8B-B14F-4D97-AF65-F5344CB8AC3E}">
        <p14:creationId xmlns:p14="http://schemas.microsoft.com/office/powerpoint/2010/main" val="4202538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9276F45-500B-45BD-B2F1-DEB19548712E}"/>
              </a:ext>
            </a:extLst>
          </p:cNvPr>
          <p:cNvSpPr>
            <a:spLocks noGrp="1"/>
          </p:cNvSpPr>
          <p:nvPr>
            <p:ph type="title"/>
          </p:nvPr>
        </p:nvSpPr>
        <p:spPr>
          <a:xfrm>
            <a:off x="165821" y="167640"/>
            <a:ext cx="7355119" cy="491586"/>
          </a:xfrm>
        </p:spPr>
        <p:txBody>
          <a:bodyPr/>
          <a:lstStyle/>
          <a:p>
            <a:r>
              <a:rPr lang="en-US" sz="2800" dirty="0">
                <a:solidFill>
                  <a:srgbClr val="1A4652"/>
                </a:solidFill>
                <a:latin typeface="+mj-lt"/>
                <a:cs typeface="Arial" panose="020B0604020202020204" pitchFamily="34" charset="0"/>
              </a:rPr>
              <a:t>NORMALIZE AND VALIDATE</a:t>
            </a:r>
          </a:p>
        </p:txBody>
      </p:sp>
      <p:pic>
        <p:nvPicPr>
          <p:cNvPr id="3" name="Picture 2" descr="A close up of a card&#10;&#10;Description automatically generated">
            <a:extLst>
              <a:ext uri="{FF2B5EF4-FFF2-40B4-BE49-F238E27FC236}">
                <a16:creationId xmlns:a16="http://schemas.microsoft.com/office/drawing/2014/main" id="{F7D76774-A020-4AD2-AE39-B3E7EA90DCEF}"/>
              </a:ext>
            </a:extLst>
          </p:cNvPr>
          <p:cNvPicPr>
            <a:picLocks noChangeAspect="1"/>
          </p:cNvPicPr>
          <p:nvPr/>
        </p:nvPicPr>
        <p:blipFill rotWithShape="1">
          <a:blip r:embed="rId3">
            <a:extLst>
              <a:ext uri="{28A0092B-C50C-407E-A947-70E740481C1C}">
                <a14:useLocalDpi xmlns:a14="http://schemas.microsoft.com/office/drawing/2010/main" val="0"/>
              </a:ext>
            </a:extLst>
          </a:blip>
          <a:srcRect r="7334" b="3223"/>
          <a:stretch/>
        </p:blipFill>
        <p:spPr>
          <a:xfrm>
            <a:off x="666750" y="572603"/>
            <a:ext cx="7810500" cy="6117757"/>
          </a:xfrm>
          <a:prstGeom prst="rect">
            <a:avLst/>
          </a:prstGeom>
        </p:spPr>
      </p:pic>
    </p:spTree>
    <p:extLst>
      <p:ext uri="{BB962C8B-B14F-4D97-AF65-F5344CB8AC3E}">
        <p14:creationId xmlns:p14="http://schemas.microsoft.com/office/powerpoint/2010/main" val="1535788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755571"/>
            <a:ext cx="8153400" cy="1828800"/>
          </a:xfrm>
        </p:spPr>
        <p:txBody>
          <a:bodyPr>
            <a:normAutofit/>
          </a:bodyPr>
          <a:lstStyle/>
          <a:p>
            <a:pPr marL="0" indent="0">
              <a:lnSpc>
                <a:spcPts val="2080"/>
              </a:lnSpc>
              <a:spcAft>
                <a:spcPts val="800"/>
              </a:spcAft>
              <a:buClr>
                <a:srgbClr val="009999"/>
              </a:buClr>
              <a:buNone/>
            </a:pPr>
            <a:r>
              <a:rPr lang="en-US" sz="3600" dirty="0">
                <a:solidFill>
                  <a:srgbClr val="1A4652"/>
                </a:solidFill>
                <a:latin typeface="+mj-lt"/>
                <a:cs typeface="Calibri" panose="020F0502020204030204" pitchFamily="34" charset="0"/>
              </a:rPr>
              <a:t>The Helpline</a:t>
            </a:r>
          </a:p>
          <a:p>
            <a:pPr marL="400050" lvl="2" indent="0">
              <a:lnSpc>
                <a:spcPts val="2580"/>
              </a:lnSpc>
              <a:spcAft>
                <a:spcPts val="1800"/>
              </a:spcAft>
              <a:buClr>
                <a:schemeClr val="tx1">
                  <a:lumMod val="50000"/>
                  <a:lumOff val="50000"/>
                </a:schemeClr>
              </a:buClr>
              <a:buNone/>
            </a:pPr>
            <a:r>
              <a:rPr lang="en-US" sz="2000" dirty="0">
                <a:latin typeface="+mj-lt"/>
                <a:cs typeface="Calibri" panose="020F0502020204030204" pitchFamily="34" charset="0"/>
              </a:rPr>
              <a:t>Confidential information and support, available in (3) ways:  </a:t>
            </a:r>
          </a:p>
          <a:p>
            <a:pPr marL="400050" lvl="2" indent="0">
              <a:lnSpc>
                <a:spcPts val="2580"/>
              </a:lnSpc>
              <a:spcAft>
                <a:spcPts val="400"/>
              </a:spcAft>
              <a:buClr>
                <a:schemeClr val="tx1">
                  <a:lumMod val="50000"/>
                  <a:lumOff val="50000"/>
                </a:schemeClr>
              </a:buClr>
              <a:buNone/>
            </a:pPr>
            <a:r>
              <a:rPr lang="en-US" sz="2000" dirty="0">
                <a:latin typeface="+mj-lt"/>
                <a:cs typeface="Calibri" panose="020F0502020204030204" pitchFamily="34" charset="0"/>
              </a:rPr>
              <a:t>Call the Helpline, 24/7</a:t>
            </a:r>
            <a:endParaRPr lang="en-US" sz="2000" b="1" dirty="0">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a:latin typeface="Arial" panose="020B0604020202020204" pitchFamily="34" charset="0"/>
              <a:cs typeface="Arial" panose="020B0604020202020204" pitchFamily="34" charset="0"/>
            </a:endParaRPr>
          </a:p>
          <a:p>
            <a:pPr marL="457200" lvl="1" indent="0">
              <a:lnSpc>
                <a:spcPts val="2585"/>
              </a:lnSpc>
              <a:spcAft>
                <a:spcPts val="400"/>
              </a:spcAft>
              <a:buClr>
                <a:srgbClr val="009999"/>
              </a:buClr>
              <a:buNone/>
            </a:pPr>
            <a:endParaRPr lang="en-US" sz="190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PAAR Services</a:t>
            </a:r>
          </a:p>
        </p:txBody>
      </p:sp>
      <p:pic>
        <p:nvPicPr>
          <p:cNvPr id="1026" name="Picture 2" descr="PAAR_Logo_Web_Smaller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31255"/>
            <a:ext cx="1524000" cy="1514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Content Placeholder 4">
            <a:extLst>
              <a:ext uri="{FF2B5EF4-FFF2-40B4-BE49-F238E27FC236}">
                <a16:creationId xmlns:a16="http://schemas.microsoft.com/office/drawing/2014/main" id="{FE2242C7-F2DF-4EFE-86FD-706FA483602E}"/>
              </a:ext>
            </a:extLst>
          </p:cNvPr>
          <p:cNvSpPr txBox="1">
            <a:spLocks/>
          </p:cNvSpPr>
          <p:nvPr/>
        </p:nvSpPr>
        <p:spPr>
          <a:xfrm>
            <a:off x="5073512" y="3766287"/>
            <a:ext cx="4070488" cy="20384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080"/>
              </a:lnSpc>
              <a:spcBef>
                <a:spcPct val="20000"/>
              </a:spcBef>
              <a:spcAft>
                <a:spcPts val="200"/>
              </a:spcAft>
              <a:buClr>
                <a:srgbClr val="009999"/>
              </a:buClr>
              <a:buSzTx/>
              <a:buFont typeface="Arial"/>
              <a:buNone/>
              <a:tabLst/>
              <a:defRPr/>
            </a:pPr>
            <a:r>
              <a:rPr kumimoji="0" lang="en-US" sz="1700" b="1" i="0" u="none" strike="noStrike" kern="1200" cap="none" spc="0" normalizeH="0" baseline="0" noProof="0" dirty="0">
                <a:ln>
                  <a:noFill/>
                </a:ln>
                <a:solidFill>
                  <a:srgbClr val="1A4652"/>
                </a:solidFill>
                <a:effectLst/>
                <a:uLnTx/>
                <a:uFillTx/>
                <a:latin typeface="Calibri"/>
                <a:ea typeface="+mn-ea"/>
                <a:cs typeface="Arial" panose="020B0604020202020204" pitchFamily="34" charset="0"/>
              </a:rPr>
              <a:t>TEXT MESSAGE*</a:t>
            </a:r>
          </a:p>
          <a:p>
            <a:pPr marL="0" marR="0" lvl="0" indent="0" algn="l" defTabSz="457200" rtl="0" eaLnBrk="1" fontAlgn="auto" latinLnBrk="0" hangingPunct="1">
              <a:lnSpc>
                <a:spcPts val="2280"/>
              </a:lnSpc>
              <a:spcBef>
                <a:spcPct val="20000"/>
              </a:spcBef>
              <a:spcAft>
                <a:spcPts val="200"/>
              </a:spcAft>
              <a:buClr>
                <a:srgbClr val="009999"/>
              </a:buClr>
              <a:buSzTx/>
              <a:buFont typeface="Arial"/>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Information and support, available by sending a text message to the PAAR Helpline.  </a:t>
            </a: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ts val="2585"/>
              </a:lnSpc>
              <a:spcBef>
                <a:spcPct val="20000"/>
              </a:spcBef>
              <a:spcAft>
                <a:spcPts val="400"/>
              </a:spcAft>
              <a:buClr>
                <a:srgbClr val="009999"/>
              </a:buClr>
              <a:buSzTx/>
              <a:buFont typeface="Arial"/>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ontent Placeholder 4">
            <a:extLst>
              <a:ext uri="{FF2B5EF4-FFF2-40B4-BE49-F238E27FC236}">
                <a16:creationId xmlns:a16="http://schemas.microsoft.com/office/drawing/2014/main" id="{218416B2-8F15-4FE4-933B-3D019F2B1D9E}"/>
              </a:ext>
            </a:extLst>
          </p:cNvPr>
          <p:cNvSpPr txBox="1">
            <a:spLocks/>
          </p:cNvSpPr>
          <p:nvPr/>
        </p:nvSpPr>
        <p:spPr>
          <a:xfrm>
            <a:off x="520148" y="3766287"/>
            <a:ext cx="4242352" cy="2222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080"/>
              </a:lnSpc>
              <a:spcBef>
                <a:spcPct val="20000"/>
              </a:spcBef>
              <a:spcAft>
                <a:spcPts val="200"/>
              </a:spcAft>
              <a:buClr>
                <a:srgbClr val="009999"/>
              </a:buClr>
              <a:buSzTx/>
              <a:buFont typeface="Arial"/>
              <a:buNone/>
              <a:tabLst/>
              <a:defRPr/>
            </a:pPr>
            <a:r>
              <a:rPr kumimoji="0" lang="en-US" sz="1700" b="1" i="0" u="none" strike="noStrike" kern="1200" cap="none" spc="0" normalizeH="0" baseline="0" noProof="0" dirty="0">
                <a:ln>
                  <a:noFill/>
                </a:ln>
                <a:solidFill>
                  <a:srgbClr val="1A4652"/>
                </a:solidFill>
                <a:effectLst/>
                <a:uLnTx/>
                <a:uFillTx/>
                <a:latin typeface="Calibri"/>
                <a:ea typeface="+mn-ea"/>
                <a:cs typeface="Arial" panose="020B0604020202020204" pitchFamily="34" charset="0"/>
              </a:rPr>
              <a:t>CHAT PORTAL*</a:t>
            </a:r>
          </a:p>
          <a:p>
            <a:pPr marL="0" marR="0" lvl="0" indent="0" algn="l" defTabSz="457200" rtl="0" eaLnBrk="1" fontAlgn="auto" latinLnBrk="0" hangingPunct="1">
              <a:lnSpc>
                <a:spcPts val="2280"/>
              </a:lnSpc>
              <a:spcBef>
                <a:spcPct val="20000"/>
              </a:spcBef>
              <a:spcAft>
                <a:spcPts val="200"/>
              </a:spcAft>
              <a:buClr>
                <a:srgbClr val="009999"/>
              </a:buClr>
              <a:buSzTx/>
              <a:buFont typeface="Arial"/>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Live chat with a Helpline worker by clicking the Chat Portal on the PAAR website (</a:t>
            </a: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4"/>
              </a:rPr>
              <a:t>www.paar.net</a:t>
            </a: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ts val="2585"/>
              </a:lnSpc>
              <a:spcBef>
                <a:spcPct val="20000"/>
              </a:spcBef>
              <a:spcAft>
                <a:spcPts val="400"/>
              </a:spcAft>
              <a:buClr>
                <a:srgbClr val="009999"/>
              </a:buClr>
              <a:buSzTx/>
              <a:buFont typeface="Arial"/>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C124B7C-C3F1-4EB5-9B8B-0B6F7A2FE2A9}"/>
              </a:ext>
            </a:extLst>
          </p:cNvPr>
          <p:cNvPicPr>
            <a:picLocks noChangeAspect="1"/>
          </p:cNvPicPr>
          <p:nvPr/>
        </p:nvPicPr>
        <p:blipFill>
          <a:blip r:embed="rId5"/>
          <a:stretch>
            <a:fillRect/>
          </a:stretch>
        </p:blipFill>
        <p:spPr>
          <a:xfrm>
            <a:off x="527188" y="5054161"/>
            <a:ext cx="2828957" cy="693372"/>
          </a:xfrm>
          <a:prstGeom prst="rect">
            <a:avLst/>
          </a:prstGeom>
        </p:spPr>
      </p:pic>
      <p:sp>
        <p:nvSpPr>
          <p:cNvPr id="10" name="Rectangle 9">
            <a:extLst>
              <a:ext uri="{FF2B5EF4-FFF2-40B4-BE49-F238E27FC236}">
                <a16:creationId xmlns:a16="http://schemas.microsoft.com/office/drawing/2014/main" id="{BBA9F7E8-410D-4CE4-9042-63AE29412F2F}"/>
              </a:ext>
            </a:extLst>
          </p:cNvPr>
          <p:cNvSpPr/>
          <p:nvPr/>
        </p:nvSpPr>
        <p:spPr>
          <a:xfrm>
            <a:off x="3512234" y="2825635"/>
            <a:ext cx="4343400" cy="436017"/>
          </a:xfrm>
          <a:prstGeom prst="rect">
            <a:avLst/>
          </a:prstGeom>
        </p:spPr>
        <p:txBody>
          <a:bodyPr wrap="square">
            <a:spAutoFit/>
          </a:bodyPr>
          <a:lstStyle/>
          <a:p>
            <a:pPr marL="457200" marR="0" lvl="1" indent="0" algn="l" defTabSz="914400" rtl="0" eaLnBrk="1" fontAlgn="auto" latinLnBrk="0" hangingPunct="1">
              <a:lnSpc>
                <a:spcPts val="2585"/>
              </a:lnSpc>
              <a:spcBef>
                <a:spcPts val="0"/>
              </a:spcBef>
              <a:spcAft>
                <a:spcPts val="400"/>
              </a:spcAft>
              <a:buClr>
                <a:srgbClr val="009999"/>
              </a:buClr>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1-866-END-RAPE</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99C38DF1-A4F9-41CC-A426-F145C8EFA946}"/>
              </a:ext>
            </a:extLst>
          </p:cNvPr>
          <p:cNvPicPr>
            <a:picLocks noChangeAspect="1"/>
          </p:cNvPicPr>
          <p:nvPr/>
        </p:nvPicPr>
        <p:blipFill>
          <a:blip r:embed="rId6"/>
          <a:stretch>
            <a:fillRect/>
          </a:stretch>
        </p:blipFill>
        <p:spPr>
          <a:xfrm>
            <a:off x="604136" y="5696069"/>
            <a:ext cx="2675060" cy="825284"/>
          </a:xfrm>
          <a:prstGeom prst="rect">
            <a:avLst/>
          </a:prstGeom>
        </p:spPr>
      </p:pic>
    </p:spTree>
    <p:extLst>
      <p:ext uri="{BB962C8B-B14F-4D97-AF65-F5344CB8AC3E}">
        <p14:creationId xmlns:p14="http://schemas.microsoft.com/office/powerpoint/2010/main" val="45748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FEF6E28B-9376-4E1A-9E47-FAE3CAEBD970}"/>
              </a:ext>
            </a:extLst>
          </p:cNvPr>
          <p:cNvSpPr txBox="1">
            <a:spLocks/>
          </p:cNvSpPr>
          <p:nvPr/>
        </p:nvSpPr>
        <p:spPr>
          <a:xfrm>
            <a:off x="495300" y="3638831"/>
            <a:ext cx="7962900" cy="252248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b="1" kern="1200">
                <a:solidFill>
                  <a:srgbClr val="02768D"/>
                </a:solidFill>
                <a:latin typeface="Avenir LT Std 65 Medium"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venir LT Std 45 Book"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venir LT Std 45 Book"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venir LT Std 45 Book"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080"/>
              </a:lnSpc>
              <a:spcBef>
                <a:spcPct val="20000"/>
              </a:spcBef>
              <a:spcAft>
                <a:spcPts val="200"/>
              </a:spcAft>
              <a:buClr>
                <a:srgbClr val="009999"/>
              </a:buClr>
              <a:buSzTx/>
              <a:buFont typeface="Arial"/>
              <a:buNone/>
              <a:tabLst/>
              <a:defRPr/>
            </a:pPr>
            <a:r>
              <a:rPr kumimoji="0" lang="en-US" sz="2300" b="1" i="0" u="none" strike="noStrike" kern="1200" cap="none" spc="0" normalizeH="0" baseline="0" noProof="0" dirty="0">
                <a:ln>
                  <a:noFill/>
                </a:ln>
                <a:solidFill>
                  <a:srgbClr val="1A4652"/>
                </a:solidFill>
                <a:effectLst/>
                <a:uLnTx/>
                <a:uFillTx/>
                <a:latin typeface="Calibri"/>
                <a:ea typeface="+mn-ea"/>
                <a:cs typeface="Arial" panose="020B0604020202020204" pitchFamily="34" charset="0"/>
              </a:rPr>
              <a:t>CLINICAL SERVICES</a:t>
            </a:r>
          </a:p>
          <a:p>
            <a:pPr marL="0" marR="0" lvl="0" indent="0" algn="l" defTabSz="457200" rtl="0" eaLnBrk="1" fontAlgn="auto" latinLnBrk="0" hangingPunct="1">
              <a:lnSpc>
                <a:spcPts val="2280"/>
              </a:lnSpc>
              <a:spcBef>
                <a:spcPct val="20000"/>
              </a:spcBef>
              <a:spcAft>
                <a:spcPts val="200"/>
              </a:spcAft>
              <a:buClr>
                <a:srgbClr val="009999"/>
              </a:buClr>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PAAR provides individual and group trauma therapy at no cost. PAAR’s comprehensive evidence-based treatment approaches can help survivors manage their </a:t>
            </a:r>
            <a:r>
              <a:rPr kumimoji="0" lang="en-US" sz="2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emotions</a:t>
            </a:r>
            <a:r>
              <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and begin the healing process:  </a:t>
            </a:r>
          </a:p>
          <a:p>
            <a:pPr marL="742950" marR="0" lvl="2" indent="-342900" algn="l" defTabSz="457200" rtl="0" eaLnBrk="1" fontAlgn="auto" latinLnBrk="0" hangingPunct="1">
              <a:lnSpc>
                <a:spcPts val="2580"/>
              </a:lnSpc>
              <a:spcBef>
                <a:spcPct val="20000"/>
              </a:spcBef>
              <a:spcAft>
                <a:spcPts val="100"/>
              </a:spcAft>
              <a:buClr>
                <a:prstClr val="black">
                  <a:lumMod val="50000"/>
                  <a:lumOff val="50000"/>
                </a:prstClr>
              </a:buClr>
              <a:buSzTx/>
              <a:buFont typeface="Wingdings" pitchFamily="2" charset="2"/>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INDIVIDUAL TRAUMA THERAPY</a:t>
            </a:r>
          </a:p>
          <a:p>
            <a:pPr marL="742950" marR="0" lvl="2" indent="-342900" algn="l" defTabSz="457200" rtl="0" eaLnBrk="1" fontAlgn="auto" latinLnBrk="0" hangingPunct="1">
              <a:lnSpc>
                <a:spcPts val="2580"/>
              </a:lnSpc>
              <a:spcBef>
                <a:spcPct val="20000"/>
              </a:spcBef>
              <a:spcAft>
                <a:spcPts val="100"/>
              </a:spcAft>
              <a:buClr>
                <a:prstClr val="black">
                  <a:lumMod val="50000"/>
                  <a:lumOff val="50000"/>
                </a:prstClr>
              </a:buClr>
              <a:buSzTx/>
              <a:buFont typeface="Wingdings" pitchFamily="2" charset="2"/>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GROUPS</a:t>
            </a:r>
          </a:p>
          <a:p>
            <a:pPr marL="742950" marR="0" lvl="2" indent="-342900" algn="l" defTabSz="457200" rtl="0" eaLnBrk="1" fontAlgn="auto" latinLnBrk="0" hangingPunct="1">
              <a:lnSpc>
                <a:spcPts val="2580"/>
              </a:lnSpc>
              <a:spcBef>
                <a:spcPct val="20000"/>
              </a:spcBef>
              <a:spcAft>
                <a:spcPts val="100"/>
              </a:spcAft>
              <a:buClr>
                <a:prstClr val="black">
                  <a:lumMod val="50000"/>
                  <a:lumOff val="50000"/>
                </a:prstClr>
              </a:buClr>
              <a:buSzTx/>
              <a:buFont typeface="Wingdings" pitchFamily="2" charset="2"/>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CHILD AND FAMILY COUNSELING CENTER</a:t>
            </a:r>
            <a:endParaRPr kumimoji="0" lang="en-US" sz="2200" b="0" i="0" u="none" strike="noStrike" kern="1200" cap="none" spc="0" normalizeH="0" baseline="0" noProof="0" dirty="0">
              <a:ln>
                <a:noFill/>
              </a:ln>
              <a:solidFill>
                <a:srgbClr val="4BACC6">
                  <a:lumMod val="75000"/>
                </a:srgbClr>
              </a:solidFill>
              <a:effectLst/>
              <a:uLnTx/>
              <a:uFillTx/>
              <a:latin typeface="Calibri"/>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ts val="2585"/>
              </a:lnSpc>
              <a:spcBef>
                <a:spcPct val="20000"/>
              </a:spcBef>
              <a:spcAft>
                <a:spcPts val="400"/>
              </a:spcAft>
              <a:buClr>
                <a:srgbClr val="009999"/>
              </a:buClr>
              <a:buSzTx/>
              <a:buFont typeface="Wingdings" pitchFamily="2" charset="2"/>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ts val="2585"/>
              </a:lnSpc>
              <a:spcBef>
                <a:spcPct val="20000"/>
              </a:spcBef>
              <a:spcAft>
                <a:spcPts val="400"/>
              </a:spcAft>
              <a:buClr>
                <a:srgbClr val="009999"/>
              </a:buClr>
              <a:buSzTx/>
              <a:buFont typeface="Arial"/>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533400" y="1600200"/>
            <a:ext cx="8153400" cy="1828800"/>
          </a:xfrm>
        </p:spPr>
        <p:txBody>
          <a:bodyPr>
            <a:normAutofit/>
          </a:bodyPr>
          <a:lstStyle/>
          <a:p>
            <a:pPr marL="0" indent="0">
              <a:lnSpc>
                <a:spcPts val="2080"/>
              </a:lnSpc>
              <a:spcAft>
                <a:spcPts val="200"/>
              </a:spcAft>
              <a:buClr>
                <a:srgbClr val="009999"/>
              </a:buClr>
              <a:buNone/>
            </a:pPr>
            <a:r>
              <a:rPr lang="en-US" sz="2000" dirty="0">
                <a:solidFill>
                  <a:srgbClr val="1A4652"/>
                </a:solidFill>
                <a:latin typeface="+mj-lt"/>
                <a:cs typeface="Calibri" panose="020F0502020204030204" pitchFamily="34" charset="0"/>
              </a:rPr>
              <a:t>VICTIM RESPONSE TEAM </a:t>
            </a:r>
          </a:p>
          <a:p>
            <a:pPr marL="742950" lvl="2" indent="-342900">
              <a:lnSpc>
                <a:spcPts val="2580"/>
              </a:lnSpc>
              <a:spcAft>
                <a:spcPts val="400"/>
              </a:spcAft>
              <a:buClr>
                <a:schemeClr val="tx1">
                  <a:lumMod val="50000"/>
                  <a:lumOff val="50000"/>
                </a:schemeClr>
              </a:buClr>
              <a:buFont typeface="Wingdings" pitchFamily="2" charset="2"/>
              <a:buChar char="§"/>
            </a:pPr>
            <a:r>
              <a:rPr lang="en-US" sz="1700" b="1" dirty="0">
                <a:latin typeface="+mj-lt"/>
                <a:cs typeface="Calibri" panose="020F0502020204030204" pitchFamily="34" charset="0"/>
              </a:rPr>
              <a:t>MEDICAL ADVOCACY </a:t>
            </a:r>
          </a:p>
          <a:p>
            <a:pPr marL="742950" lvl="2" indent="-342900">
              <a:lnSpc>
                <a:spcPts val="2580"/>
              </a:lnSpc>
              <a:spcAft>
                <a:spcPts val="400"/>
              </a:spcAft>
              <a:buClr>
                <a:schemeClr val="tx1">
                  <a:lumMod val="50000"/>
                  <a:lumOff val="50000"/>
                </a:schemeClr>
              </a:buClr>
              <a:buFont typeface="Wingdings" pitchFamily="2" charset="2"/>
              <a:buChar char="§"/>
            </a:pPr>
            <a:r>
              <a:rPr lang="en-US" sz="1700" b="1" dirty="0">
                <a:latin typeface="+mj-lt"/>
                <a:cs typeface="Calibri" panose="020F0502020204030204" pitchFamily="34" charset="0"/>
              </a:rPr>
              <a:t>LEGAL ADVOCACY AND ACCOMPANIMENT</a:t>
            </a:r>
          </a:p>
          <a:p>
            <a:pPr marL="742950" lvl="2" indent="-342900">
              <a:lnSpc>
                <a:spcPts val="2580"/>
              </a:lnSpc>
              <a:spcAft>
                <a:spcPts val="400"/>
              </a:spcAft>
              <a:buClr>
                <a:schemeClr val="tx1">
                  <a:lumMod val="50000"/>
                  <a:lumOff val="50000"/>
                </a:schemeClr>
              </a:buClr>
              <a:buFont typeface="Wingdings" pitchFamily="2" charset="2"/>
              <a:buChar char="§"/>
            </a:pPr>
            <a:r>
              <a:rPr lang="en-US" sz="1700" b="1" dirty="0">
                <a:latin typeface="+mj-lt"/>
                <a:cs typeface="Calibri" panose="020F0502020204030204" pitchFamily="34" charset="0"/>
              </a:rPr>
              <a:t>CRISIS COUNSELING </a:t>
            </a:r>
            <a:r>
              <a:rPr lang="en-US" sz="1400" b="1" dirty="0">
                <a:latin typeface="+mj-lt"/>
                <a:cs typeface="Calibri" panose="020F0502020204030204" pitchFamily="34" charset="0"/>
              </a:rPr>
              <a:t>IN VARIOUS SETTINGS</a:t>
            </a:r>
            <a:endParaRPr lang="en-US" sz="2100" dirty="0">
              <a:solidFill>
                <a:schemeClr val="accent5">
                  <a:lumMod val="75000"/>
                </a:schemeClr>
              </a:solidFill>
              <a:latin typeface="+mj-lt"/>
              <a:cs typeface="Calibri" panose="020F0502020204030204" pitchFamily="34" charset="0"/>
            </a:endParaRPr>
          </a:p>
          <a:p>
            <a:pPr lvl="1">
              <a:lnSpc>
                <a:spcPts val="2585"/>
              </a:lnSpc>
              <a:spcAft>
                <a:spcPts val="400"/>
              </a:spcAft>
              <a:buClr>
                <a:srgbClr val="009999"/>
              </a:buClr>
              <a:buFont typeface="Wingdings" pitchFamily="2" charset="2"/>
              <a:buChar char="§"/>
            </a:pPr>
            <a:endParaRPr lang="en-US" sz="1900" b="1" dirty="0">
              <a:latin typeface="Arial" panose="020B0604020202020204" pitchFamily="34" charset="0"/>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1900" dirty="0">
              <a:latin typeface="Arial" panose="020B0604020202020204" pitchFamily="34" charset="0"/>
              <a:cs typeface="Arial" panose="020B0604020202020204" pitchFamily="34" charset="0"/>
            </a:endParaRPr>
          </a:p>
          <a:p>
            <a:pPr marL="457200" lvl="1" indent="0">
              <a:lnSpc>
                <a:spcPts val="2585"/>
              </a:lnSpc>
              <a:spcAft>
                <a:spcPts val="400"/>
              </a:spcAft>
              <a:buClr>
                <a:srgbClr val="009999"/>
              </a:buClr>
              <a:buNone/>
            </a:pPr>
            <a:endParaRPr lang="en-US" sz="19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85800" y="76200"/>
            <a:ext cx="8382000" cy="1143000"/>
          </a:xfrm>
        </p:spPr>
        <p:txBody>
          <a:bodyPr/>
          <a:lstStyle/>
          <a:p>
            <a:r>
              <a:rPr lang="en-US" sz="3600" dirty="0">
                <a:latin typeface="+mj-lt"/>
                <a:cs typeface="Arial" panose="020B0604020202020204" pitchFamily="34" charset="0"/>
              </a:rPr>
              <a:t>PAAR Services</a:t>
            </a:r>
          </a:p>
        </p:txBody>
      </p:sp>
      <p:sp>
        <p:nvSpPr>
          <p:cNvPr id="6" name="Rectangle 5"/>
          <p:cNvSpPr/>
          <p:nvPr/>
        </p:nvSpPr>
        <p:spPr>
          <a:xfrm>
            <a:off x="4114800" y="6341427"/>
            <a:ext cx="4343400" cy="436017"/>
          </a:xfrm>
          <a:prstGeom prst="rect">
            <a:avLst/>
          </a:prstGeom>
        </p:spPr>
        <p:txBody>
          <a:bodyPr wrap="square">
            <a:spAutoFit/>
          </a:bodyPr>
          <a:lstStyle/>
          <a:p>
            <a:pPr marL="457200" marR="0" lvl="1" indent="0" algn="l" defTabSz="914400" rtl="0" eaLnBrk="1" fontAlgn="auto" latinLnBrk="0" hangingPunct="1">
              <a:lnSpc>
                <a:spcPts val="2585"/>
              </a:lnSpc>
              <a:spcBef>
                <a:spcPts val="0"/>
              </a:spcBef>
              <a:spcAft>
                <a:spcPts val="400"/>
              </a:spcAft>
              <a:buClr>
                <a:srgbClr val="009999"/>
              </a:buClr>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1-866-END-RAPE</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13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BEE55D-0834-4128-A5CD-09484FEF1932}"/>
              </a:ext>
            </a:extLst>
          </p:cNvPr>
          <p:cNvSpPr>
            <a:spLocks noGrp="1"/>
          </p:cNvSpPr>
          <p:nvPr>
            <p:ph type="title"/>
          </p:nvPr>
        </p:nvSpPr>
        <p:spPr>
          <a:xfrm>
            <a:off x="838200" y="76200"/>
            <a:ext cx="8229600" cy="1143000"/>
          </a:xfrm>
        </p:spPr>
        <p:txBody>
          <a:bodyPr/>
          <a:lstStyle/>
          <a:p>
            <a:r>
              <a:rPr lang="en-US" sz="2400" dirty="0">
                <a:latin typeface="Calibri" panose="020F0502020204030204" pitchFamily="34" charset="0"/>
                <a:cs typeface="Calibri" panose="020F0502020204030204" pitchFamily="34" charset="0"/>
              </a:rPr>
              <a:t>CITED MATERIAL  </a:t>
            </a:r>
            <a:r>
              <a:rPr lang="en-US" sz="3600" dirty="0">
                <a:latin typeface="Calibri" panose="020F0502020204030204" pitchFamily="34" charset="0"/>
                <a:cs typeface="Calibri" panose="020F0502020204030204" pitchFamily="34" charset="0"/>
              </a:rPr>
              <a:t>Resources</a:t>
            </a:r>
            <a:endParaRPr lang="en-US" sz="3600" dirty="0">
              <a:cs typeface="Arial" panose="020B0604020202020204" pitchFamily="34" charset="0"/>
            </a:endParaRPr>
          </a:p>
        </p:txBody>
      </p:sp>
      <p:sp>
        <p:nvSpPr>
          <p:cNvPr id="7" name="TextBox 6">
            <a:extLst>
              <a:ext uri="{FF2B5EF4-FFF2-40B4-BE49-F238E27FC236}">
                <a16:creationId xmlns:a16="http://schemas.microsoft.com/office/drawing/2014/main" id="{A5C67D8E-E333-4798-BB40-89F337EE4E77}"/>
              </a:ext>
            </a:extLst>
          </p:cNvPr>
          <p:cNvSpPr txBox="1"/>
          <p:nvPr/>
        </p:nvSpPr>
        <p:spPr>
          <a:xfrm>
            <a:off x="840545" y="1343888"/>
            <a:ext cx="7529185" cy="3169073"/>
          </a:xfrm>
          <a:prstGeom prst="rect">
            <a:avLst/>
          </a:prstGeom>
          <a:noFill/>
        </p:spPr>
        <p:txBody>
          <a:bodyPr wrap="square" rtlCol="0">
            <a:spAutoFit/>
          </a:bodyPr>
          <a:lstStyle/>
          <a:p>
            <a:pPr>
              <a:lnSpc>
                <a:spcPct val="110000"/>
              </a:lnSpc>
              <a:spcBef>
                <a:spcPts val="400"/>
              </a:spcBef>
              <a:buClr>
                <a:prstClr val="black">
                  <a:lumMod val="50000"/>
                  <a:lumOff val="50000"/>
                </a:prstClr>
              </a:buClr>
              <a:defRPr/>
            </a:pPr>
            <a:r>
              <a:rPr lang="en-US" sz="1700" u="sng" dirty="0">
                <a:latin typeface="Calibri Light" panose="020F0302020204030204" pitchFamily="34" charset="0"/>
                <a:cs typeface="Calibri Light" panose="020F0302020204030204" pitchFamily="34" charset="0"/>
              </a:rPr>
              <a:t>Intersectionality statistics</a:t>
            </a:r>
            <a:r>
              <a:rPr lang="en-US" sz="1700" dirty="0">
                <a:latin typeface="Calibri Light" panose="020F0302020204030204" pitchFamily="34" charset="0"/>
                <a:cs typeface="Calibri Light" panose="020F0302020204030204" pitchFamily="34" charset="0"/>
              </a:rPr>
              <a:t>: </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VERA Institute – Nancy Smith and Sandra Harrell, </a:t>
            </a:r>
            <a:r>
              <a:rPr lang="en-US" sz="1500" i="1" dirty="0">
                <a:latin typeface="Calibri Light" panose="020F0302020204030204" pitchFamily="34" charset="0"/>
                <a:cs typeface="Calibri Light" panose="020F0302020204030204" pitchFamily="34" charset="0"/>
              </a:rPr>
              <a:t>Sexual abuse of children with disabilities: A national snapshot </a:t>
            </a:r>
            <a:r>
              <a:rPr lang="en-US" sz="1500" dirty="0">
                <a:latin typeface="Calibri Light" panose="020F0302020204030204" pitchFamily="34" charset="0"/>
                <a:cs typeface="Calibri Light" panose="020F0302020204030204" pitchFamily="34" charset="0"/>
              </a:rPr>
              <a:t>(March 2013). </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YWCA: Gender-based Violence Fact Sheet</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err="1">
                <a:latin typeface="Calibri Light" panose="020F0302020204030204" pitchFamily="34" charset="0"/>
                <a:cs typeface="Calibri Light" panose="020F0302020204030204" pitchFamily="34" charset="0"/>
              </a:rPr>
              <a:t>Stotzer</a:t>
            </a:r>
            <a:r>
              <a:rPr lang="en-US" sz="1500" dirty="0">
                <a:latin typeface="Calibri Light" panose="020F0302020204030204" pitchFamily="34" charset="0"/>
                <a:cs typeface="Calibri Light" panose="020F0302020204030204" pitchFamily="34" charset="0"/>
              </a:rPr>
              <a:t>, R. (2009)</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National Sexual Violence Resource Center (NSVRC)</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UNICEF – </a:t>
            </a:r>
            <a:r>
              <a:rPr lang="en-US" sz="1500" i="1" dirty="0">
                <a:latin typeface="Calibri Light" panose="020F0302020204030204" pitchFamily="34" charset="0"/>
                <a:cs typeface="Calibri Light" panose="020F0302020204030204" pitchFamily="34" charset="0"/>
              </a:rPr>
              <a:t>Sexual and gender-based violence against refugees, returnees and internally displaced persons </a:t>
            </a:r>
            <a:r>
              <a:rPr lang="en-US" sz="1500" dirty="0">
                <a:latin typeface="Calibri Light" panose="020F0302020204030204" pitchFamily="34" charset="0"/>
                <a:cs typeface="Calibri Light" panose="020F0302020204030204" pitchFamily="34" charset="0"/>
              </a:rPr>
              <a:t>(May 2003). </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CALCASA</a:t>
            </a:r>
          </a:p>
          <a:p>
            <a:pPr marL="0" marR="0" lvl="0" indent="0" algn="l" defTabSz="914400" rtl="0" eaLnBrk="1" fontAlgn="auto" latinLnBrk="0" hangingPunct="1">
              <a:lnSpc>
                <a:spcPct val="110000"/>
              </a:lnSpc>
              <a:spcBef>
                <a:spcPts val="400"/>
              </a:spcBef>
              <a:spcAft>
                <a:spcPts val="200"/>
              </a:spcAft>
              <a:buClr>
                <a:prstClr val="black">
                  <a:lumMod val="50000"/>
                  <a:lumOff val="50000"/>
                </a:prstClr>
              </a:buClr>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BD8A3B0D-8F15-4B1C-B130-D8F721764BC6}"/>
              </a:ext>
            </a:extLst>
          </p:cNvPr>
          <p:cNvSpPr txBox="1"/>
          <p:nvPr/>
        </p:nvSpPr>
        <p:spPr>
          <a:xfrm>
            <a:off x="840545" y="4267200"/>
            <a:ext cx="7529185" cy="2979277"/>
          </a:xfrm>
          <a:prstGeom prst="rect">
            <a:avLst/>
          </a:prstGeom>
          <a:noFill/>
        </p:spPr>
        <p:txBody>
          <a:bodyPr wrap="square" rtlCol="0">
            <a:spAutoFit/>
          </a:bodyPr>
          <a:lstStyle/>
          <a:p>
            <a:pPr>
              <a:lnSpc>
                <a:spcPct val="110000"/>
              </a:lnSpc>
              <a:spcBef>
                <a:spcPts val="400"/>
              </a:spcBef>
              <a:buClr>
                <a:prstClr val="black">
                  <a:lumMod val="50000"/>
                  <a:lumOff val="50000"/>
                </a:prstClr>
              </a:buClr>
              <a:defRPr/>
            </a:pPr>
            <a:r>
              <a:rPr lang="en-US" sz="1700" u="sng" dirty="0">
                <a:latin typeface="Calibri Light" panose="020F0302020204030204" pitchFamily="34" charset="0"/>
                <a:cs typeface="Calibri Light" panose="020F0302020204030204" pitchFamily="34" charset="0"/>
              </a:rPr>
              <a:t>Sexual Violence on Campus statistics</a:t>
            </a:r>
            <a:r>
              <a:rPr lang="en-US" sz="1700" dirty="0">
                <a:latin typeface="Calibri Light" panose="020F0302020204030204" pitchFamily="34" charset="0"/>
                <a:cs typeface="Calibri Light" panose="020F0302020204030204" pitchFamily="34" charset="0"/>
              </a:rPr>
              <a:t>: </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1</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2</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3</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4</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5</a:t>
            </a:r>
          </a:p>
          <a:p>
            <a:pPr marL="342900" indent="-342900">
              <a:lnSpc>
                <a:spcPct val="110000"/>
              </a:lnSpc>
              <a:spcBef>
                <a:spcPts val="400"/>
              </a:spcBef>
              <a:spcAft>
                <a:spcPts val="100"/>
              </a:spcAft>
              <a:buClr>
                <a:prstClr val="black">
                  <a:lumMod val="50000"/>
                  <a:lumOff val="50000"/>
                </a:prstClr>
              </a:buClr>
              <a:buAutoNum type="arabicPeriod"/>
              <a:defRPr/>
            </a:pPr>
            <a:r>
              <a:rPr lang="en-US" sz="1500" dirty="0">
                <a:latin typeface="Calibri Light" panose="020F0302020204030204" pitchFamily="34" charset="0"/>
                <a:cs typeface="Calibri Light" panose="020F0302020204030204" pitchFamily="34" charset="0"/>
              </a:rPr>
              <a:t>6</a:t>
            </a:r>
          </a:p>
          <a:p>
            <a:pPr marL="342900" indent="-342900">
              <a:lnSpc>
                <a:spcPct val="110000"/>
              </a:lnSpc>
              <a:spcBef>
                <a:spcPts val="400"/>
              </a:spcBef>
              <a:spcAft>
                <a:spcPts val="100"/>
              </a:spcAft>
              <a:buClr>
                <a:prstClr val="black">
                  <a:lumMod val="50000"/>
                  <a:lumOff val="50000"/>
                </a:prstClr>
              </a:buClr>
              <a:buAutoNum type="arabicPeriod"/>
              <a:defRPr/>
            </a:pPr>
            <a:endParaRPr lang="en-US" sz="15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10000"/>
              </a:lnSpc>
              <a:spcBef>
                <a:spcPts val="400"/>
              </a:spcBef>
              <a:spcAft>
                <a:spcPts val="200"/>
              </a:spcAft>
              <a:buClr>
                <a:prstClr val="black">
                  <a:lumMod val="50000"/>
                  <a:lumOff val="50000"/>
                </a:prstClr>
              </a:buClr>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4927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BEE55D-0834-4128-A5CD-09484FEF1932}"/>
              </a:ext>
            </a:extLst>
          </p:cNvPr>
          <p:cNvSpPr>
            <a:spLocks noGrp="1"/>
          </p:cNvSpPr>
          <p:nvPr>
            <p:ph type="title"/>
          </p:nvPr>
        </p:nvSpPr>
        <p:spPr>
          <a:xfrm>
            <a:off x="838200" y="76200"/>
            <a:ext cx="8229600" cy="1143000"/>
          </a:xfrm>
        </p:spPr>
        <p:txBody>
          <a:bodyPr/>
          <a:lstStyle/>
          <a:p>
            <a:r>
              <a:rPr lang="en-US" sz="2400" dirty="0">
                <a:latin typeface="Calibri" panose="020F0502020204030204" pitchFamily="34" charset="0"/>
                <a:cs typeface="Calibri" panose="020F0502020204030204" pitchFamily="34" charset="0"/>
              </a:rPr>
              <a:t>CITED MATERIAL  </a:t>
            </a:r>
            <a:r>
              <a:rPr lang="en-US" sz="3600" dirty="0">
                <a:latin typeface="Calibri" panose="020F0502020204030204" pitchFamily="34" charset="0"/>
                <a:cs typeface="Calibri" panose="020F0502020204030204" pitchFamily="34" charset="0"/>
              </a:rPr>
              <a:t>Resources</a:t>
            </a:r>
            <a:endParaRPr lang="en-US" sz="3600" dirty="0">
              <a:cs typeface="Arial" panose="020B0604020202020204" pitchFamily="34" charset="0"/>
            </a:endParaRPr>
          </a:p>
        </p:txBody>
      </p:sp>
      <p:sp>
        <p:nvSpPr>
          <p:cNvPr id="7" name="TextBox 6">
            <a:extLst>
              <a:ext uri="{FF2B5EF4-FFF2-40B4-BE49-F238E27FC236}">
                <a16:creationId xmlns:a16="http://schemas.microsoft.com/office/drawing/2014/main" id="{A5C67D8E-E333-4798-BB40-89F337EE4E77}"/>
              </a:ext>
            </a:extLst>
          </p:cNvPr>
          <p:cNvSpPr txBox="1"/>
          <p:nvPr/>
        </p:nvSpPr>
        <p:spPr>
          <a:xfrm>
            <a:off x="838200" y="1524000"/>
            <a:ext cx="7620000" cy="4639732"/>
          </a:xfrm>
          <a:prstGeom prst="rect">
            <a:avLst/>
          </a:prstGeom>
          <a:noFill/>
        </p:spPr>
        <p:txBody>
          <a:bodyPr wrap="square" rtlCol="0">
            <a:spAutoFit/>
          </a:bodyPr>
          <a:lstStyle/>
          <a:p>
            <a:pPr lvl="0">
              <a:lnSpc>
                <a:spcPct val="110000"/>
              </a:lnSpc>
              <a:spcBef>
                <a:spcPts val="400"/>
              </a:spcBef>
              <a:spcAft>
                <a:spcPts val="800"/>
              </a:spcAft>
              <a:buClr>
                <a:prstClr val="black">
                  <a:lumMod val="50000"/>
                  <a:lumOff val="50000"/>
                </a:prstClr>
              </a:buClr>
              <a:defRPr/>
            </a:pPr>
            <a:r>
              <a:rPr lang="en-US" sz="1700" dirty="0">
                <a:latin typeface="Calibri Light" panose="020F0302020204030204" pitchFamily="34" charset="0"/>
                <a:cs typeface="Calibri Light" panose="020F0302020204030204" pitchFamily="34" charset="0"/>
              </a:rPr>
              <a:t>Tea and Consent Video: </a:t>
            </a:r>
            <a:r>
              <a:rPr lang="en-US" sz="1600"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https://www.youtube.com/watch?v=fGoWLWS4-kU</a:t>
            </a:r>
            <a:endParaRPr lang="en-US" sz="1600" dirty="0">
              <a:latin typeface="Calibri Light" panose="020F0302020204030204" pitchFamily="34" charset="0"/>
              <a:cs typeface="Calibri Light" panose="020F0302020204030204" pitchFamily="34" charset="0"/>
            </a:endParaRPr>
          </a:p>
          <a:p>
            <a:pPr lvl="0">
              <a:lnSpc>
                <a:spcPct val="110000"/>
              </a:lnSpc>
              <a:spcBef>
                <a:spcPts val="400"/>
              </a:spcBef>
              <a:spcAft>
                <a:spcPts val="800"/>
              </a:spcAft>
              <a:buClr>
                <a:prstClr val="black">
                  <a:lumMod val="50000"/>
                  <a:lumOff val="50000"/>
                </a:prstClr>
              </a:buClr>
              <a:defRPr/>
            </a:pPr>
            <a:r>
              <a:rPr lang="en-US" sz="1700" dirty="0">
                <a:latin typeface="Calibri Light" panose="020F0302020204030204" pitchFamily="34" charset="0"/>
                <a:cs typeface="Calibri Light" panose="020F0302020204030204" pitchFamily="34" charset="0"/>
              </a:rPr>
              <a:t>The Guardian: Male rape survivors suffer in silence. We need to help them talk (2020).  </a:t>
            </a:r>
          </a:p>
          <a:p>
            <a:pPr>
              <a:lnSpc>
                <a:spcPct val="110000"/>
              </a:lnSpc>
              <a:spcBef>
                <a:spcPts val="400"/>
              </a:spcBef>
              <a:spcAft>
                <a:spcPts val="800"/>
              </a:spcAft>
              <a:buClr>
                <a:prstClr val="black">
                  <a:lumMod val="50000"/>
                  <a:lumOff val="50000"/>
                </a:prstClr>
              </a:buClr>
              <a:defRPr/>
            </a:pPr>
            <a:r>
              <a:rPr lang="en-US" sz="1700" dirty="0">
                <a:latin typeface="Calibri Light" panose="020F0302020204030204" pitchFamily="34" charset="0"/>
                <a:cs typeface="Calibri Light" panose="020F0302020204030204" pitchFamily="34" charset="0"/>
              </a:rPr>
              <a:t>Judith Herman, M.D. – Trauma and Recovery: The aftermath of violence, from domestic abuse to political terror (2015). </a:t>
            </a:r>
          </a:p>
          <a:p>
            <a:pPr>
              <a:lnSpc>
                <a:spcPct val="110000"/>
              </a:lnSpc>
              <a:spcBef>
                <a:spcPts val="400"/>
              </a:spcBef>
              <a:spcAft>
                <a:spcPts val="800"/>
              </a:spcAft>
              <a:buClr>
                <a:prstClr val="black">
                  <a:lumMod val="50000"/>
                  <a:lumOff val="50000"/>
                </a:prstClr>
              </a:buClr>
              <a:defRPr/>
            </a:pPr>
            <a:r>
              <a:rPr lang="en-US" sz="1700" dirty="0">
                <a:latin typeface="Calibri Light" panose="020F0302020204030204" pitchFamily="34" charset="0"/>
                <a:cs typeface="Calibri Light" panose="020F0302020204030204" pitchFamily="34" charset="0"/>
              </a:rPr>
              <a:t>Jim Hopper, Ph.D. – Sexual Assault and the Brain (2019). </a:t>
            </a:r>
          </a:p>
          <a:p>
            <a:pPr>
              <a:lnSpc>
                <a:spcPct val="110000"/>
              </a:lnSpc>
              <a:spcBef>
                <a:spcPts val="400"/>
              </a:spcBef>
              <a:spcAft>
                <a:spcPts val="800"/>
              </a:spcAft>
              <a:buClr>
                <a:prstClr val="black">
                  <a:lumMod val="50000"/>
                  <a:lumOff val="50000"/>
                </a:prstClr>
              </a:buClr>
              <a:defRPr/>
            </a:pPr>
            <a:r>
              <a:rPr lang="en-US" sz="1700" dirty="0">
                <a:latin typeface="Calibri Light" panose="020F0302020204030204" pitchFamily="34" charset="0"/>
                <a:cs typeface="Calibri Light" panose="020F0302020204030204" pitchFamily="34" charset="0"/>
              </a:rPr>
              <a:t>NIH – Dworkin, Menon, </a:t>
            </a:r>
            <a:r>
              <a:rPr lang="en-US" sz="1700" dirty="0" err="1">
                <a:latin typeface="Calibri Light" panose="020F0302020204030204" pitchFamily="34" charset="0"/>
                <a:cs typeface="Calibri Light" panose="020F0302020204030204" pitchFamily="34" charset="0"/>
              </a:rPr>
              <a:t>Bystrynski</a:t>
            </a:r>
            <a:r>
              <a:rPr lang="en-US" sz="1700" dirty="0">
                <a:latin typeface="Calibri Light" panose="020F0302020204030204" pitchFamily="34" charset="0"/>
                <a:cs typeface="Calibri Light" panose="020F0302020204030204" pitchFamily="34" charset="0"/>
              </a:rPr>
              <a:t> and Allen: "Sexual Assault victimization and psychopathology: A review and meta-analysis“ (2017). </a:t>
            </a:r>
          </a:p>
          <a:p>
            <a:pPr>
              <a:lnSpc>
                <a:spcPct val="110000"/>
              </a:lnSpc>
              <a:spcBef>
                <a:spcPts val="400"/>
              </a:spcBef>
              <a:spcAft>
                <a:spcPts val="800"/>
              </a:spcAft>
              <a:buClr>
                <a:prstClr val="black">
                  <a:lumMod val="50000"/>
                  <a:lumOff val="50000"/>
                </a:prstClr>
              </a:buClr>
              <a:defRPr/>
            </a:pPr>
            <a:r>
              <a:rPr lang="en-US" sz="1700" dirty="0" err="1">
                <a:latin typeface="Calibri Light" panose="020F0302020204030204" pitchFamily="34" charset="0"/>
                <a:cs typeface="Calibri Light" panose="020F0302020204030204" pitchFamily="34" charset="0"/>
              </a:rPr>
              <a:t>Brene</a:t>
            </a:r>
            <a:r>
              <a:rPr lang="en-US" sz="1700" dirty="0">
                <a:latin typeface="Calibri Light" panose="020F0302020204030204" pitchFamily="34" charset="0"/>
                <a:cs typeface="Calibri Light" panose="020F0302020204030204" pitchFamily="34" charset="0"/>
              </a:rPr>
              <a:t> Brown on Empathy: </a:t>
            </a:r>
            <a:r>
              <a:rPr lang="en-US" sz="1600" dirty="0">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https://www.youtube.com/watch?v=1Evwgu369Jw&amp;feature=youtu.be</a:t>
            </a:r>
            <a:endParaRPr lang="en-US" sz="1600" dirty="0">
              <a:latin typeface="Calibri Light" panose="020F0302020204030204" pitchFamily="34" charset="0"/>
              <a:cs typeface="Calibri Light" panose="020F0302020204030204" pitchFamily="34" charset="0"/>
            </a:endParaRPr>
          </a:p>
          <a:p>
            <a:pPr>
              <a:lnSpc>
                <a:spcPct val="110000"/>
              </a:lnSpc>
              <a:spcBef>
                <a:spcPts val="400"/>
              </a:spcBef>
              <a:spcAft>
                <a:spcPts val="800"/>
              </a:spcAft>
              <a:buClr>
                <a:prstClr val="black">
                  <a:lumMod val="50000"/>
                  <a:lumOff val="50000"/>
                </a:prstClr>
              </a:buClr>
              <a:defRPr/>
            </a:pPr>
            <a:endParaRPr lang="en-US" sz="170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10000"/>
              </a:lnSpc>
              <a:spcBef>
                <a:spcPts val="400"/>
              </a:spcBef>
              <a:spcAft>
                <a:spcPts val="200"/>
              </a:spcAft>
              <a:buClr>
                <a:prstClr val="black">
                  <a:lumMod val="50000"/>
                  <a:lumOff val="50000"/>
                </a:prstClr>
              </a:buClr>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31498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BEE55D-0834-4128-A5CD-09484FEF1932}"/>
              </a:ext>
            </a:extLst>
          </p:cNvPr>
          <p:cNvSpPr>
            <a:spLocks noGrp="1"/>
          </p:cNvSpPr>
          <p:nvPr>
            <p:ph type="title"/>
          </p:nvPr>
        </p:nvSpPr>
        <p:spPr>
          <a:xfrm>
            <a:off x="838200" y="76200"/>
            <a:ext cx="8229600" cy="1143000"/>
          </a:xfrm>
        </p:spPr>
        <p:txBody>
          <a:bodyPr/>
          <a:lstStyle/>
          <a:p>
            <a:r>
              <a:rPr lang="en-US" sz="3600" dirty="0">
                <a:latin typeface="Calibri" panose="020F0502020204030204" pitchFamily="34" charset="0"/>
                <a:cs typeface="Calibri" panose="020F0502020204030204" pitchFamily="34" charset="0"/>
              </a:rPr>
              <a:t>Resources</a:t>
            </a:r>
            <a:endParaRPr lang="en-US" sz="3600" dirty="0">
              <a:cs typeface="Arial" panose="020B0604020202020204" pitchFamily="34" charset="0"/>
            </a:endParaRPr>
          </a:p>
        </p:txBody>
      </p:sp>
      <p:sp>
        <p:nvSpPr>
          <p:cNvPr id="7" name="TextBox 6">
            <a:extLst>
              <a:ext uri="{FF2B5EF4-FFF2-40B4-BE49-F238E27FC236}">
                <a16:creationId xmlns:a16="http://schemas.microsoft.com/office/drawing/2014/main" id="{A5C67D8E-E333-4798-BB40-89F337EE4E77}"/>
              </a:ext>
            </a:extLst>
          </p:cNvPr>
          <p:cNvSpPr txBox="1"/>
          <p:nvPr/>
        </p:nvSpPr>
        <p:spPr>
          <a:xfrm>
            <a:off x="838200" y="1676582"/>
            <a:ext cx="7529185" cy="494699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400"/>
              </a:spcBef>
              <a:spcAft>
                <a:spcPts val="800"/>
              </a:spcAft>
              <a:buClr>
                <a:prstClr val="black">
                  <a:lumMod val="50000"/>
                  <a:lumOff val="50000"/>
                </a:prstClr>
              </a:buClr>
              <a:buSzTx/>
              <a:buFontTx/>
              <a:buNone/>
              <a:tabLst/>
              <a:defRPr/>
            </a:pPr>
            <a:r>
              <a:rPr kumimoji="0" lang="en-US" sz="2000" b="0" i="0" u="sng"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Additional reading</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10000"/>
              </a:lnSpc>
              <a:spcBef>
                <a:spcPts val="400"/>
              </a:spcBef>
              <a:spcAft>
                <a:spcPts val="1400"/>
              </a:spcAft>
              <a:buClr>
                <a:prstClr val="black">
                  <a:lumMod val="50000"/>
                  <a:lumOff val="50000"/>
                </a:prstClr>
              </a:buClr>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Body Keeps the Score (Bessel Van der Kolk)</a:t>
            </a:r>
          </a:p>
          <a:p>
            <a:pPr marL="0" marR="0" lvl="0" indent="0" algn="l" defTabSz="914400" rtl="0" eaLnBrk="1" fontAlgn="auto" latinLnBrk="0" hangingPunct="1">
              <a:lnSpc>
                <a:spcPct val="110000"/>
              </a:lnSpc>
              <a:spcBef>
                <a:spcPts val="400"/>
              </a:spcBef>
              <a:spcAft>
                <a:spcPts val="1400"/>
              </a:spcAft>
              <a:buClr>
                <a:prstClr val="black">
                  <a:lumMod val="50000"/>
                  <a:lumOff val="50000"/>
                </a:prstClr>
              </a:buClr>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Deepest Well: Healing the Long-Term Effects of Childhood Adversity (Dr. Nadine Burke Harris)</a:t>
            </a:r>
          </a:p>
          <a:p>
            <a:pPr marL="0" marR="0" lvl="0" indent="0" algn="l" defTabSz="914400" rtl="0" eaLnBrk="1" fontAlgn="auto" latinLnBrk="0" hangingPunct="1">
              <a:lnSpc>
                <a:spcPct val="110000"/>
              </a:lnSpc>
              <a:spcBef>
                <a:spcPts val="400"/>
              </a:spcBef>
              <a:spcAft>
                <a:spcPts val="1400"/>
              </a:spcAft>
              <a:buClr>
                <a:prstClr val="black">
                  <a:lumMod val="50000"/>
                  <a:lumOff val="50000"/>
                </a:prstClr>
              </a:buClr>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Marissa Korbel in Harpers Bazaar: </a:t>
            </a:r>
            <a:r>
              <a:rPr kumimoji="0" lang="en-US" sz="17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Sometimes you make your rapist breakfast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(2018).                            </a:t>
            </a: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https://www.harpersbazaar.com/culture/features/a19158567/what-is-rape/</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10000"/>
              </a:lnSpc>
              <a:spcBef>
                <a:spcPts val="400"/>
              </a:spcBef>
              <a:spcAft>
                <a:spcPts val="1400"/>
              </a:spcAft>
              <a:buClr>
                <a:prstClr val="black">
                  <a:lumMod val="50000"/>
                  <a:lumOff val="50000"/>
                </a:prstClr>
              </a:buClr>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Juliette </a:t>
            </a:r>
            <a:r>
              <a:rPr kumimoji="0" lang="en-US" sz="17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Virzi</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in The Mighty: </a:t>
            </a:r>
            <a:r>
              <a:rPr kumimoji="0" lang="en-US" sz="17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Fawning: The fourth trauma response we don’t talk about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(2020).                                                                       </a:t>
            </a: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https://themighty.com/2020/01/fight-flight-freeze-fawn-trauma-responses/</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10000"/>
              </a:lnSpc>
              <a:spcBef>
                <a:spcPts val="400"/>
              </a:spcBef>
              <a:spcAft>
                <a:spcPts val="1400"/>
              </a:spcAft>
              <a:buClr>
                <a:prstClr val="black">
                  <a:lumMod val="50000"/>
                  <a:lumOff val="50000"/>
                </a:prstClr>
              </a:buClr>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Sammy </a:t>
            </a:r>
            <a:r>
              <a:rPr kumimoji="0" lang="en-US" sz="17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Caiola</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in </a:t>
            </a:r>
            <a:r>
              <a:rPr kumimoji="0" lang="en-US" sz="17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CapRadio</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7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Sexual Assault Survivors Want Less Police, More Trauma-Informed Professionals – Especially for Black Victims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(2020).                                                                                                 </a:t>
            </a: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5"/>
              </a:rPr>
              <a:t>https://www.capradio.org/articles/2020/07/28/sexual-assault-survivors-want-less-police-more-trauma-informed-professionals-especially-for-black-victims/</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92219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CFB418D-7389-48D6-B2CC-62592B34E61D}"/>
              </a:ext>
            </a:extLst>
          </p:cNvPr>
          <p:cNvPicPr>
            <a:picLocks noChangeAspect="1"/>
          </p:cNvPicPr>
          <p:nvPr/>
        </p:nvPicPr>
        <p:blipFill rotWithShape="1">
          <a:blip r:embed="rId3">
            <a:extLst>
              <a:ext uri="{28A0092B-C50C-407E-A947-70E740481C1C}">
                <a14:useLocalDpi xmlns:a14="http://schemas.microsoft.com/office/drawing/2010/main" val="0"/>
              </a:ext>
            </a:extLst>
          </a:blip>
          <a:srcRect l="41945" t="8112" r="42521" b="8611"/>
          <a:stretch/>
        </p:blipFill>
        <p:spPr>
          <a:xfrm rot="16200000">
            <a:off x="4073905" y="-2531257"/>
            <a:ext cx="1023014" cy="9117173"/>
          </a:xfrm>
          <a:prstGeom prst="rect">
            <a:avLst/>
          </a:prstGeom>
        </p:spPr>
      </p:pic>
      <p:sp>
        <p:nvSpPr>
          <p:cNvPr id="4" name="Text Box 6"/>
          <p:cNvSpPr txBox="1">
            <a:spLocks noChangeArrowheads="1"/>
          </p:cNvSpPr>
          <p:nvPr/>
        </p:nvSpPr>
        <p:spPr bwMode="auto">
          <a:xfrm>
            <a:off x="1267328" y="1530504"/>
            <a:ext cx="213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vantGarde" pitchFamily="34" charset="0"/>
              </a:defRPr>
            </a:lvl1pPr>
            <a:lvl2pPr marL="742950" indent="-285750">
              <a:defRPr sz="2400">
                <a:solidFill>
                  <a:schemeClr val="tx1"/>
                </a:solidFill>
                <a:latin typeface="AvantGarde" pitchFamily="34" charset="0"/>
              </a:defRPr>
            </a:lvl2pPr>
            <a:lvl3pPr marL="1143000" indent="-228600">
              <a:defRPr sz="2400">
                <a:solidFill>
                  <a:schemeClr val="tx1"/>
                </a:solidFill>
                <a:latin typeface="AvantGarde" pitchFamily="34" charset="0"/>
              </a:defRPr>
            </a:lvl3pPr>
            <a:lvl4pPr marL="1600200" indent="-228600">
              <a:defRPr sz="2400">
                <a:solidFill>
                  <a:schemeClr val="tx1"/>
                </a:solidFill>
                <a:latin typeface="AvantGarde" pitchFamily="34" charset="0"/>
              </a:defRPr>
            </a:lvl4pPr>
            <a:lvl5pPr marL="2057400" indent="-228600">
              <a:defRPr sz="2400">
                <a:solidFill>
                  <a:schemeClr val="tx1"/>
                </a:solidFill>
                <a:latin typeface="AvantGarde" pitchFamily="34" charset="0"/>
              </a:defRPr>
            </a:lvl5pPr>
            <a:lvl6pPr marL="2514600" indent="-228600" eaLnBrk="0" fontAlgn="base" hangingPunct="0">
              <a:spcBef>
                <a:spcPct val="0"/>
              </a:spcBef>
              <a:spcAft>
                <a:spcPct val="0"/>
              </a:spcAft>
              <a:defRPr sz="2400">
                <a:solidFill>
                  <a:schemeClr val="tx1"/>
                </a:solidFill>
                <a:latin typeface="AvantGarde" pitchFamily="34" charset="0"/>
              </a:defRPr>
            </a:lvl6pPr>
            <a:lvl7pPr marL="2971800" indent="-228600" eaLnBrk="0" fontAlgn="base" hangingPunct="0">
              <a:spcBef>
                <a:spcPct val="0"/>
              </a:spcBef>
              <a:spcAft>
                <a:spcPct val="0"/>
              </a:spcAft>
              <a:defRPr sz="2400">
                <a:solidFill>
                  <a:schemeClr val="tx1"/>
                </a:solidFill>
                <a:latin typeface="AvantGarde" pitchFamily="34" charset="0"/>
              </a:defRPr>
            </a:lvl7pPr>
            <a:lvl8pPr marL="3429000" indent="-228600" eaLnBrk="0" fontAlgn="base" hangingPunct="0">
              <a:spcBef>
                <a:spcPct val="0"/>
              </a:spcBef>
              <a:spcAft>
                <a:spcPct val="0"/>
              </a:spcAft>
              <a:defRPr sz="2400">
                <a:solidFill>
                  <a:schemeClr val="tx1"/>
                </a:solidFill>
                <a:latin typeface="AvantGarde" pitchFamily="34" charset="0"/>
              </a:defRPr>
            </a:lvl8pPr>
            <a:lvl9pPr marL="3886200" indent="-228600" eaLnBrk="0" fontAlgn="base" hangingPunct="0">
              <a:spcBef>
                <a:spcPct val="0"/>
              </a:spcBef>
              <a:spcAft>
                <a:spcPct val="0"/>
              </a:spcAft>
              <a:defRPr sz="2400">
                <a:solidFill>
                  <a:schemeClr val="tx1"/>
                </a:solidFill>
                <a:latin typeface="AvantGarde"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300" normalizeH="0" baseline="0" noProof="0">
                <a:ln>
                  <a:noFill/>
                </a:ln>
                <a:solidFill>
                  <a:srgbClr val="1A4652"/>
                </a:solidFill>
                <a:effectLst/>
                <a:uLnTx/>
                <a:uFillTx/>
                <a:latin typeface="Calibri" panose="020F0502020204030204" pitchFamily="34" charset="0"/>
                <a:ea typeface="+mn-ea"/>
                <a:cs typeface="Calibri" panose="020F0502020204030204" pitchFamily="34" charset="0"/>
              </a:rPr>
              <a:t>NON-TOUCH</a:t>
            </a:r>
          </a:p>
        </p:txBody>
      </p:sp>
      <p:sp>
        <p:nvSpPr>
          <p:cNvPr id="5" name="Text Box 7"/>
          <p:cNvSpPr txBox="1">
            <a:spLocks noChangeArrowheads="1"/>
          </p:cNvSpPr>
          <p:nvPr/>
        </p:nvSpPr>
        <p:spPr bwMode="auto">
          <a:xfrm>
            <a:off x="6187726" y="1526172"/>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vantGarde" pitchFamily="34" charset="0"/>
              </a:defRPr>
            </a:lvl1pPr>
            <a:lvl2pPr marL="742950" indent="-285750">
              <a:defRPr sz="2400">
                <a:solidFill>
                  <a:schemeClr val="tx1"/>
                </a:solidFill>
                <a:latin typeface="AvantGarde" pitchFamily="34" charset="0"/>
              </a:defRPr>
            </a:lvl2pPr>
            <a:lvl3pPr marL="1143000" indent="-228600">
              <a:defRPr sz="2400">
                <a:solidFill>
                  <a:schemeClr val="tx1"/>
                </a:solidFill>
                <a:latin typeface="AvantGarde" pitchFamily="34" charset="0"/>
              </a:defRPr>
            </a:lvl3pPr>
            <a:lvl4pPr marL="1600200" indent="-228600">
              <a:defRPr sz="2400">
                <a:solidFill>
                  <a:schemeClr val="tx1"/>
                </a:solidFill>
                <a:latin typeface="AvantGarde" pitchFamily="34" charset="0"/>
              </a:defRPr>
            </a:lvl4pPr>
            <a:lvl5pPr marL="2057400" indent="-228600">
              <a:defRPr sz="2400">
                <a:solidFill>
                  <a:schemeClr val="tx1"/>
                </a:solidFill>
                <a:latin typeface="AvantGarde" pitchFamily="34" charset="0"/>
              </a:defRPr>
            </a:lvl5pPr>
            <a:lvl6pPr marL="2514600" indent="-228600" eaLnBrk="0" fontAlgn="base" hangingPunct="0">
              <a:spcBef>
                <a:spcPct val="0"/>
              </a:spcBef>
              <a:spcAft>
                <a:spcPct val="0"/>
              </a:spcAft>
              <a:defRPr sz="2400">
                <a:solidFill>
                  <a:schemeClr val="tx1"/>
                </a:solidFill>
                <a:latin typeface="AvantGarde" pitchFamily="34" charset="0"/>
              </a:defRPr>
            </a:lvl6pPr>
            <a:lvl7pPr marL="2971800" indent="-228600" eaLnBrk="0" fontAlgn="base" hangingPunct="0">
              <a:spcBef>
                <a:spcPct val="0"/>
              </a:spcBef>
              <a:spcAft>
                <a:spcPct val="0"/>
              </a:spcAft>
              <a:defRPr sz="2400">
                <a:solidFill>
                  <a:schemeClr val="tx1"/>
                </a:solidFill>
                <a:latin typeface="AvantGarde" pitchFamily="34" charset="0"/>
              </a:defRPr>
            </a:lvl7pPr>
            <a:lvl8pPr marL="3429000" indent="-228600" eaLnBrk="0" fontAlgn="base" hangingPunct="0">
              <a:spcBef>
                <a:spcPct val="0"/>
              </a:spcBef>
              <a:spcAft>
                <a:spcPct val="0"/>
              </a:spcAft>
              <a:defRPr sz="2400">
                <a:solidFill>
                  <a:schemeClr val="tx1"/>
                </a:solidFill>
                <a:latin typeface="AvantGarde" pitchFamily="34" charset="0"/>
              </a:defRPr>
            </a:lvl8pPr>
            <a:lvl9pPr marL="3886200" indent="-228600" eaLnBrk="0" fontAlgn="base" hangingPunct="0">
              <a:spcBef>
                <a:spcPct val="0"/>
              </a:spcBef>
              <a:spcAft>
                <a:spcPct val="0"/>
              </a:spcAft>
              <a:defRPr sz="2400">
                <a:solidFill>
                  <a:schemeClr val="tx1"/>
                </a:solidFill>
                <a:latin typeface="AvantGarde"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300" normalizeH="0" baseline="0" noProof="0">
                <a:ln>
                  <a:noFill/>
                </a:ln>
                <a:solidFill>
                  <a:srgbClr val="1A4652"/>
                </a:solidFill>
                <a:effectLst/>
                <a:uLnTx/>
                <a:uFillTx/>
                <a:latin typeface="Calibri" panose="020F0502020204030204" pitchFamily="34" charset="0"/>
                <a:ea typeface="+mn-ea"/>
                <a:cs typeface="Calibri" panose="020F0502020204030204" pitchFamily="34" charset="0"/>
              </a:rPr>
              <a:t>TOUCH</a:t>
            </a:r>
          </a:p>
        </p:txBody>
      </p:sp>
      <p:sp>
        <p:nvSpPr>
          <p:cNvPr id="11" name="Content Placeholder 2"/>
          <p:cNvSpPr>
            <a:spLocks noGrp="1"/>
          </p:cNvSpPr>
          <p:nvPr>
            <p:ph sz="half" idx="1"/>
          </p:nvPr>
        </p:nvSpPr>
        <p:spPr>
          <a:xfrm>
            <a:off x="972211" y="2417629"/>
            <a:ext cx="3752189" cy="3222733"/>
          </a:xfrm>
        </p:spPr>
        <p:txBody>
          <a:bodyPr>
            <a:noAutofit/>
          </a:bodyPr>
          <a:lstStyle/>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Voyeurism/ peeping</a:t>
            </a:r>
          </a:p>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Forcing someone to watch or participate in pornography</a:t>
            </a:r>
          </a:p>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Verbal comments</a:t>
            </a:r>
          </a:p>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Exposing genitals</a:t>
            </a:r>
          </a:p>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Taking sexualized photographs</a:t>
            </a:r>
          </a:p>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Dissemination of intimate images (revenge porn)</a:t>
            </a:r>
          </a:p>
          <a:p>
            <a:pPr>
              <a:lnSpc>
                <a:spcPct val="120000"/>
              </a:lnSpc>
              <a:spcBef>
                <a:spcPts val="400"/>
              </a:spcBef>
              <a:spcAft>
                <a:spcPts val="150"/>
              </a:spcAft>
              <a:buClr>
                <a:schemeClr val="tx1">
                  <a:lumMod val="50000"/>
                  <a:lumOff val="50000"/>
                </a:schemeClr>
              </a:buClr>
              <a:buFont typeface="Wingdings" panose="05000000000000000000" pitchFamily="2" charset="2"/>
              <a:buChar char="§"/>
            </a:pPr>
            <a:r>
              <a:rPr lang="en-US" sz="1800" b="0">
                <a:solidFill>
                  <a:schemeClr val="tx1"/>
                </a:solidFill>
                <a:latin typeface="+mj-lt"/>
              </a:rPr>
              <a:t>Images of child sexual abuse (child pornography)</a:t>
            </a:r>
          </a:p>
        </p:txBody>
      </p:sp>
      <p:sp>
        <p:nvSpPr>
          <p:cNvPr id="18" name="Content Placeholder 2"/>
          <p:cNvSpPr txBox="1">
            <a:spLocks/>
          </p:cNvSpPr>
          <p:nvPr/>
        </p:nvSpPr>
        <p:spPr>
          <a:xfrm>
            <a:off x="5197126" y="2421736"/>
            <a:ext cx="3505200" cy="32227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20000"/>
              </a:lnSpc>
              <a:spcBef>
                <a:spcPts val="400"/>
              </a:spcBef>
              <a:spcAft>
                <a:spcPts val="150"/>
              </a:spcAft>
              <a:buClr>
                <a:prstClr val="black">
                  <a:lumMod val="50000"/>
                  <a:lumOff val="50000"/>
                </a:prstClr>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Touch/grab body parts</a:t>
            </a:r>
          </a:p>
          <a:p>
            <a:pPr marL="342900" marR="0" lvl="0" indent="-342900" algn="l" defTabSz="457200" rtl="0" eaLnBrk="1" fontAlgn="auto" latinLnBrk="0" hangingPunct="1">
              <a:lnSpc>
                <a:spcPct val="120000"/>
              </a:lnSpc>
              <a:spcBef>
                <a:spcPts val="400"/>
              </a:spcBef>
              <a:spcAft>
                <a:spcPts val="150"/>
              </a:spcAft>
              <a:buClr>
                <a:prstClr val="black">
                  <a:lumMod val="50000"/>
                  <a:lumOff val="50000"/>
                </a:prstClr>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Intercourse with penetration </a:t>
            </a:r>
            <a:r>
              <a:rPr lang="en-US" sz="1800" b="0">
                <a:solidFill>
                  <a:prstClr val="black"/>
                </a:solidFill>
                <a:latin typeface="Calibri"/>
              </a:rPr>
              <a:t>(</a:t>
            </a:r>
            <a:r>
              <a:rPr kumimoji="0" lang="en-US" sz="1800" b="0" i="0" u="none" strike="noStrike" kern="1200" cap="none" spc="0" normalizeH="0" baseline="0" noProof="0">
                <a:ln>
                  <a:noFill/>
                </a:ln>
                <a:solidFill>
                  <a:prstClr val="black"/>
                </a:solidFill>
                <a:effectLst/>
                <a:uLnTx/>
                <a:uFillTx/>
                <a:latin typeface="Calibri"/>
                <a:ea typeface="+mn-ea"/>
                <a:cs typeface="Arial"/>
              </a:rPr>
              <a:t>oral/anal/vaginal) </a:t>
            </a:r>
          </a:p>
          <a:p>
            <a:pPr marL="342900" marR="0" lvl="0" indent="-342900" algn="l" defTabSz="457200" rtl="0" eaLnBrk="1" fontAlgn="auto" latinLnBrk="0" hangingPunct="1">
              <a:lnSpc>
                <a:spcPct val="120000"/>
              </a:lnSpc>
              <a:spcBef>
                <a:spcPts val="400"/>
              </a:spcBef>
              <a:spcAft>
                <a:spcPts val="150"/>
              </a:spcAft>
              <a:buClr>
                <a:prstClr val="black">
                  <a:lumMod val="50000"/>
                  <a:lumOff val="50000"/>
                </a:prstClr>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Penetration with objects </a:t>
            </a:r>
          </a:p>
          <a:p>
            <a:pPr marL="342900" marR="0" lvl="0" indent="-342900" algn="l" defTabSz="457200" rtl="0" eaLnBrk="1" fontAlgn="auto" latinLnBrk="0" hangingPunct="1">
              <a:lnSpc>
                <a:spcPct val="120000"/>
              </a:lnSpc>
              <a:spcBef>
                <a:spcPts val="400"/>
              </a:spcBef>
              <a:spcAft>
                <a:spcPts val="150"/>
              </a:spcAft>
              <a:buClr>
                <a:prstClr val="black">
                  <a:lumMod val="50000"/>
                  <a:lumOff val="50000"/>
                </a:prstClr>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Survival sex</a:t>
            </a:r>
          </a:p>
          <a:p>
            <a:pPr marL="342900" marR="0" lvl="0" indent="-342900" algn="l" defTabSz="457200" rtl="0" eaLnBrk="1" fontAlgn="auto" latinLnBrk="0" hangingPunct="1">
              <a:lnSpc>
                <a:spcPct val="120000"/>
              </a:lnSpc>
              <a:spcBef>
                <a:spcPts val="400"/>
              </a:spcBef>
              <a:spcAft>
                <a:spcPts val="150"/>
              </a:spcAft>
              <a:buClr>
                <a:prstClr val="black">
                  <a:lumMod val="50000"/>
                  <a:lumOff val="50000"/>
                </a:prstClr>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Institutional &amp; statutory sexual assault </a:t>
            </a:r>
          </a:p>
          <a:p>
            <a:pPr marL="342900" marR="0" lvl="0" indent="-342900" algn="l" defTabSz="457200" rtl="0" eaLnBrk="1" fontAlgn="auto" latinLnBrk="0" hangingPunct="1">
              <a:lnSpc>
                <a:spcPct val="120000"/>
              </a:lnSpc>
              <a:spcBef>
                <a:spcPts val="400"/>
              </a:spcBef>
              <a:spcAft>
                <a:spcPts val="150"/>
              </a:spcAft>
              <a:buClr>
                <a:prstClr val="black">
                  <a:lumMod val="50000"/>
                  <a:lumOff val="50000"/>
                </a:prstClr>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Arial"/>
              </a:rPr>
              <a:t>Sexual Exploitation and Trafficking</a:t>
            </a:r>
          </a:p>
        </p:txBody>
      </p:sp>
      <p:sp>
        <p:nvSpPr>
          <p:cNvPr id="10" name="Title 3">
            <a:extLst>
              <a:ext uri="{FF2B5EF4-FFF2-40B4-BE49-F238E27FC236}">
                <a16:creationId xmlns:a16="http://schemas.microsoft.com/office/drawing/2014/main" id="{B2EA60FE-CC7C-4823-875B-57AE991EA6FB}"/>
              </a:ext>
            </a:extLst>
          </p:cNvPr>
          <p:cNvSpPr>
            <a:spLocks noGrp="1"/>
          </p:cNvSpPr>
          <p:nvPr>
            <p:ph type="title"/>
          </p:nvPr>
        </p:nvSpPr>
        <p:spPr>
          <a:xfrm>
            <a:off x="685800" y="76200"/>
            <a:ext cx="8382000" cy="1143000"/>
          </a:xfrm>
        </p:spPr>
        <p:txBody>
          <a:bodyPr/>
          <a:lstStyle/>
          <a:p>
            <a:r>
              <a:rPr lang="en-US" sz="3600">
                <a:solidFill>
                  <a:schemeClr val="tx1"/>
                </a:solidFill>
                <a:latin typeface="Calibri" panose="020F0502020204030204" pitchFamily="34" charset="0"/>
                <a:cs typeface="Calibri" panose="020F0502020204030204" pitchFamily="34" charset="0"/>
              </a:rPr>
              <a:t>Sexual Violence</a:t>
            </a:r>
          </a:p>
        </p:txBody>
      </p:sp>
    </p:spTree>
    <p:extLst>
      <p:ext uri="{BB962C8B-B14F-4D97-AF65-F5344CB8AC3E}">
        <p14:creationId xmlns:p14="http://schemas.microsoft.com/office/powerpoint/2010/main" val="14317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8600"/>
            <a:ext cx="9144000" cy="30480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0" y="4191000"/>
            <a:ext cx="9144000" cy="1362075"/>
          </a:xfrm>
        </p:spPr>
        <p:txBody>
          <a:bodyPr>
            <a:noAutofit/>
          </a:bodyPr>
          <a:lstStyle/>
          <a:p>
            <a:pPr algn="ctr">
              <a:spcAft>
                <a:spcPts val="600"/>
              </a:spcAft>
            </a:pPr>
            <a:r>
              <a:rPr lang="en-US" sz="2000" dirty="0">
                <a:solidFill>
                  <a:schemeClr val="bg1"/>
                </a:solidFill>
                <a:latin typeface="Avenir LT Std 65 Medium" pitchFamily="34" charset="0"/>
              </a:rPr>
              <a:t>81 S. 19</a:t>
            </a:r>
            <a:r>
              <a:rPr lang="en-US" sz="2000" baseline="30000" dirty="0">
                <a:solidFill>
                  <a:schemeClr val="bg1"/>
                </a:solidFill>
                <a:latin typeface="Avenir LT Std 65 Medium" pitchFamily="34" charset="0"/>
              </a:rPr>
              <a:t>th</a:t>
            </a:r>
            <a:r>
              <a:rPr lang="en-US" sz="2000" dirty="0">
                <a:solidFill>
                  <a:schemeClr val="bg1"/>
                </a:solidFill>
                <a:latin typeface="Avenir LT Std 65 Medium" pitchFamily="34" charset="0"/>
              </a:rPr>
              <a:t> St.</a:t>
            </a:r>
            <a:br>
              <a:rPr lang="en-US" sz="2000" dirty="0">
                <a:solidFill>
                  <a:schemeClr val="bg1"/>
                </a:solidFill>
                <a:latin typeface="Avenir LT Std 65 Medium" pitchFamily="34" charset="0"/>
              </a:rPr>
            </a:br>
            <a:r>
              <a:rPr lang="en-US" sz="2000" dirty="0">
                <a:solidFill>
                  <a:schemeClr val="bg1"/>
                </a:solidFill>
                <a:latin typeface="Avenir LT Std 65 Medium" pitchFamily="34" charset="0"/>
              </a:rPr>
              <a:t>Pittsburgh, PA 15203</a:t>
            </a:r>
            <a:br>
              <a:rPr lang="en-US" sz="2000" dirty="0">
                <a:solidFill>
                  <a:schemeClr val="bg1"/>
                </a:solidFill>
                <a:latin typeface="Avenir LT Std 65 Medium" pitchFamily="34" charset="0"/>
              </a:rPr>
            </a:br>
            <a:r>
              <a:rPr lang="en-US" sz="2000" dirty="0">
                <a:solidFill>
                  <a:schemeClr val="bg1"/>
                </a:solidFill>
                <a:latin typeface="Avenir LT Std 65 Medium" pitchFamily="34" charset="0"/>
              </a:rPr>
              <a:t>P: (412) 431-5665</a:t>
            </a:r>
            <a:br>
              <a:rPr lang="en-US" sz="2000" b="0" dirty="0">
                <a:solidFill>
                  <a:schemeClr val="bg1"/>
                </a:solidFill>
                <a:latin typeface="Avenir LT Std 65 Medium" pitchFamily="34" charset="0"/>
              </a:rPr>
            </a:br>
            <a:br>
              <a:rPr lang="en-US" sz="2000" b="0" dirty="0">
                <a:solidFill>
                  <a:schemeClr val="bg1"/>
                </a:solidFill>
                <a:latin typeface="Avenir LT Std 65 Medium" pitchFamily="34" charset="0"/>
              </a:rPr>
            </a:br>
            <a:r>
              <a:rPr lang="en-US" sz="3200" dirty="0">
                <a:solidFill>
                  <a:schemeClr val="bg1"/>
                </a:solidFill>
                <a:latin typeface="Avenir LT Std 65 Medium" pitchFamily="34" charset="0"/>
              </a:rPr>
              <a:t>1-866-END-RAPE</a:t>
            </a:r>
            <a:br>
              <a:rPr lang="en-US" sz="3200" b="0" dirty="0">
                <a:solidFill>
                  <a:schemeClr val="bg1"/>
                </a:solidFill>
                <a:latin typeface="Avenir LT Std 55 Roman" pitchFamily="34" charset="0"/>
              </a:rPr>
            </a:br>
            <a:r>
              <a:rPr lang="en-US" sz="2400" cap="small" dirty="0">
                <a:solidFill>
                  <a:schemeClr val="bg1"/>
                </a:solidFill>
                <a:latin typeface="Avenir LT Std 65 Medium" pitchFamily="34" charset="0"/>
              </a:rPr>
              <a:t>paar.net</a:t>
            </a:r>
            <a:br>
              <a:rPr lang="en-US" sz="3200" b="0" cap="small" dirty="0">
                <a:solidFill>
                  <a:schemeClr val="bg1"/>
                </a:solidFill>
                <a:latin typeface="Avenir LT Std 55 Roman" pitchFamily="34" charset="0"/>
              </a:rPr>
            </a:br>
            <a:endParaRPr lang="en-US" sz="3200" b="0" cap="small" dirty="0">
              <a:solidFill>
                <a:schemeClr val="bg1"/>
              </a:solidFill>
              <a:latin typeface="Avenir LT Std 55 Roman" pitchFamily="34" charset="0"/>
            </a:endParaRPr>
          </a:p>
        </p:txBody>
      </p:sp>
    </p:spTree>
    <p:extLst>
      <p:ext uri="{BB962C8B-B14F-4D97-AF65-F5344CB8AC3E}">
        <p14:creationId xmlns:p14="http://schemas.microsoft.com/office/powerpoint/2010/main" val="9116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6E538-C97D-49C7-BD1A-F39826ACF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335" y="990600"/>
            <a:ext cx="5791200" cy="5791200"/>
          </a:xfrm>
          <a:prstGeom prst="rect">
            <a:avLst/>
          </a:prstGeom>
        </p:spPr>
      </p:pic>
      <p:sp>
        <p:nvSpPr>
          <p:cNvPr id="2" name="Title 1">
            <a:extLst>
              <a:ext uri="{FF2B5EF4-FFF2-40B4-BE49-F238E27FC236}">
                <a16:creationId xmlns:a16="http://schemas.microsoft.com/office/drawing/2014/main" id="{504A303F-E4EA-455C-8317-59F40EA1C937}"/>
              </a:ext>
            </a:extLst>
          </p:cNvPr>
          <p:cNvSpPr>
            <a:spLocks noGrp="1"/>
          </p:cNvSpPr>
          <p:nvPr>
            <p:ph type="title"/>
          </p:nvPr>
        </p:nvSpPr>
        <p:spPr>
          <a:xfrm>
            <a:off x="838200" y="76200"/>
            <a:ext cx="8229600" cy="1143000"/>
          </a:xfrm>
        </p:spPr>
        <p:txBody>
          <a:bodyPr>
            <a:normAutofit/>
          </a:bodyPr>
          <a:lstStyle/>
          <a:p>
            <a:r>
              <a:rPr lang="en-US" sz="3600" dirty="0">
                <a:solidFill>
                  <a:schemeClr val="tx1"/>
                </a:solidFill>
                <a:latin typeface="+mj-lt"/>
              </a:rPr>
              <a:t>Understanding the Landscape</a:t>
            </a:r>
          </a:p>
        </p:txBody>
      </p:sp>
      <p:sp>
        <p:nvSpPr>
          <p:cNvPr id="7" name="TextBox 6">
            <a:extLst>
              <a:ext uri="{FF2B5EF4-FFF2-40B4-BE49-F238E27FC236}">
                <a16:creationId xmlns:a16="http://schemas.microsoft.com/office/drawing/2014/main" id="{4904ACBE-C1DA-490B-A8A0-A73587701B38}"/>
              </a:ext>
            </a:extLst>
          </p:cNvPr>
          <p:cNvSpPr txBox="1"/>
          <p:nvPr/>
        </p:nvSpPr>
        <p:spPr>
          <a:xfrm>
            <a:off x="300894" y="6465785"/>
            <a:ext cx="67579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All reference information (1-6) available on “resources”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Content Placeholder 2">
            <a:extLst>
              <a:ext uri="{FF2B5EF4-FFF2-40B4-BE49-F238E27FC236}">
                <a16:creationId xmlns:a16="http://schemas.microsoft.com/office/drawing/2014/main" id="{F21D73A8-7F6D-4932-B4FB-E6778A0D8533}"/>
              </a:ext>
            </a:extLst>
          </p:cNvPr>
          <p:cNvSpPr>
            <a:spLocks noGrp="1"/>
          </p:cNvSpPr>
          <p:nvPr>
            <p:ph idx="1"/>
          </p:nvPr>
        </p:nvSpPr>
        <p:spPr>
          <a:xfrm>
            <a:off x="83525" y="1754459"/>
            <a:ext cx="2849880" cy="1005839"/>
          </a:xfrm>
        </p:spPr>
        <p:txBody>
          <a:bodyPr>
            <a:normAutofit/>
          </a:bodyPr>
          <a:lstStyle/>
          <a:p>
            <a:pPr marL="0" indent="0" algn="ctr">
              <a:buNone/>
            </a:pPr>
            <a:r>
              <a:rPr lang="en-US" sz="1800" b="0">
                <a:solidFill>
                  <a:schemeClr val="tx1"/>
                </a:solidFill>
                <a:latin typeface="+mj-lt"/>
                <a:cs typeface="Arial" panose="020B0604020202020204" pitchFamily="34" charset="0"/>
              </a:rPr>
              <a:t>People with a disability are twice as likely to experience sexual violence.</a:t>
            </a:r>
          </a:p>
          <a:p>
            <a:pPr marL="0" indent="0">
              <a:buNone/>
            </a:pPr>
            <a:endParaRPr lang="en-US" sz="1800"/>
          </a:p>
        </p:txBody>
      </p:sp>
      <p:sp>
        <p:nvSpPr>
          <p:cNvPr id="11" name="Content Placeholder 2">
            <a:extLst>
              <a:ext uri="{FF2B5EF4-FFF2-40B4-BE49-F238E27FC236}">
                <a16:creationId xmlns:a16="http://schemas.microsoft.com/office/drawing/2014/main" id="{DBCCF1B5-BA54-4382-B3A2-CA622968843D}"/>
              </a:ext>
            </a:extLst>
          </p:cNvPr>
          <p:cNvSpPr txBox="1">
            <a:spLocks/>
          </p:cNvSpPr>
          <p:nvPr/>
        </p:nvSpPr>
        <p:spPr>
          <a:xfrm>
            <a:off x="2102825" y="2303097"/>
            <a:ext cx="441960" cy="350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a:ln>
                <a:noFill/>
              </a:ln>
              <a:solidFill>
                <a:srgbClr val="02768D"/>
              </a:solidFill>
              <a:effectLst/>
              <a:uLnTx/>
              <a:uFillTx/>
              <a:latin typeface="Arial"/>
              <a:ea typeface="+mn-ea"/>
              <a:cs typeface="Arial"/>
            </a:endParaRPr>
          </a:p>
        </p:txBody>
      </p:sp>
      <p:sp>
        <p:nvSpPr>
          <p:cNvPr id="14" name="Content Placeholder 2">
            <a:extLst>
              <a:ext uri="{FF2B5EF4-FFF2-40B4-BE49-F238E27FC236}">
                <a16:creationId xmlns:a16="http://schemas.microsoft.com/office/drawing/2014/main" id="{1367F661-8BD9-4E6A-921A-89A55E41C1F8}"/>
              </a:ext>
            </a:extLst>
          </p:cNvPr>
          <p:cNvSpPr txBox="1">
            <a:spLocks/>
          </p:cNvSpPr>
          <p:nvPr/>
        </p:nvSpPr>
        <p:spPr>
          <a:xfrm>
            <a:off x="6210595" y="1335545"/>
            <a:ext cx="2849880" cy="10058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60% of black girls will experience childhood sexual abuse.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a:ln>
                <a:noFill/>
              </a:ln>
              <a:solidFill>
                <a:srgbClr val="02768D"/>
              </a:solidFill>
              <a:effectLst/>
              <a:uLnTx/>
              <a:uFillTx/>
              <a:latin typeface="Arial"/>
              <a:ea typeface="+mn-ea"/>
              <a:cs typeface="Arial"/>
            </a:endParaRPr>
          </a:p>
        </p:txBody>
      </p:sp>
      <p:sp>
        <p:nvSpPr>
          <p:cNvPr id="16" name="Content Placeholder 2">
            <a:extLst>
              <a:ext uri="{FF2B5EF4-FFF2-40B4-BE49-F238E27FC236}">
                <a16:creationId xmlns:a16="http://schemas.microsoft.com/office/drawing/2014/main" id="{F35BBA1E-1808-48DF-A954-0E1B8D622F88}"/>
              </a:ext>
            </a:extLst>
          </p:cNvPr>
          <p:cNvSpPr txBox="1">
            <a:spLocks/>
          </p:cNvSpPr>
          <p:nvPr/>
        </p:nvSpPr>
        <p:spPr>
          <a:xfrm>
            <a:off x="7784125" y="1899427"/>
            <a:ext cx="441960" cy="350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a:ln>
                <a:noFill/>
              </a:ln>
              <a:solidFill>
                <a:srgbClr val="02768D"/>
              </a:solidFill>
              <a:effectLst/>
              <a:uLnTx/>
              <a:uFillTx/>
              <a:latin typeface="Arial"/>
              <a:ea typeface="+mn-ea"/>
              <a:cs typeface="Arial"/>
            </a:endParaRPr>
          </a:p>
        </p:txBody>
      </p:sp>
      <p:sp>
        <p:nvSpPr>
          <p:cNvPr id="17" name="Content Placeholder 2">
            <a:extLst>
              <a:ext uri="{FF2B5EF4-FFF2-40B4-BE49-F238E27FC236}">
                <a16:creationId xmlns:a16="http://schemas.microsoft.com/office/drawing/2014/main" id="{9847834E-037D-4C47-9FF9-4E32EBD42DED}"/>
              </a:ext>
            </a:extLst>
          </p:cNvPr>
          <p:cNvSpPr txBox="1">
            <a:spLocks/>
          </p:cNvSpPr>
          <p:nvPr/>
        </p:nvSpPr>
        <p:spPr>
          <a:xfrm>
            <a:off x="8303237" y="5911098"/>
            <a:ext cx="441960" cy="350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a:ln>
                <a:noFill/>
              </a:ln>
              <a:solidFill>
                <a:srgbClr val="02768D"/>
              </a:solidFill>
              <a:effectLst/>
              <a:uLnTx/>
              <a:uFillTx/>
              <a:latin typeface="Arial"/>
              <a:ea typeface="+mn-ea"/>
              <a:cs typeface="Arial"/>
            </a:endParaRPr>
          </a:p>
        </p:txBody>
      </p:sp>
      <p:sp>
        <p:nvSpPr>
          <p:cNvPr id="12" name="Content Placeholder 2">
            <a:extLst>
              <a:ext uri="{FF2B5EF4-FFF2-40B4-BE49-F238E27FC236}">
                <a16:creationId xmlns:a16="http://schemas.microsoft.com/office/drawing/2014/main" id="{58FE0081-5763-4D93-9080-252C3C5D8110}"/>
              </a:ext>
            </a:extLst>
          </p:cNvPr>
          <p:cNvSpPr txBox="1">
            <a:spLocks/>
          </p:cNvSpPr>
          <p:nvPr/>
        </p:nvSpPr>
        <p:spPr>
          <a:xfrm>
            <a:off x="26005" y="3695251"/>
            <a:ext cx="2630525" cy="10058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 in 4 girls and 1 in 6 boys are sexually abused by age 18.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a:ln>
                <a:noFill/>
              </a:ln>
              <a:solidFill>
                <a:srgbClr val="02768D"/>
              </a:solidFill>
              <a:effectLst/>
              <a:uLnTx/>
              <a:uFillTx/>
              <a:latin typeface="Arial"/>
              <a:ea typeface="+mn-ea"/>
              <a:cs typeface="Arial"/>
            </a:endParaRPr>
          </a:p>
        </p:txBody>
      </p:sp>
      <p:sp>
        <p:nvSpPr>
          <p:cNvPr id="13" name="Content Placeholder 2">
            <a:extLst>
              <a:ext uri="{FF2B5EF4-FFF2-40B4-BE49-F238E27FC236}">
                <a16:creationId xmlns:a16="http://schemas.microsoft.com/office/drawing/2014/main" id="{0D890593-14A0-4872-982D-3D9DFC1041D4}"/>
              </a:ext>
            </a:extLst>
          </p:cNvPr>
          <p:cNvSpPr txBox="1">
            <a:spLocks/>
          </p:cNvSpPr>
          <p:nvPr/>
        </p:nvSpPr>
        <p:spPr>
          <a:xfrm>
            <a:off x="1548492" y="4222813"/>
            <a:ext cx="441960" cy="350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a:ln>
                <a:noFill/>
              </a:ln>
              <a:solidFill>
                <a:srgbClr val="02768D"/>
              </a:solidFill>
              <a:effectLst/>
              <a:uLnTx/>
              <a:uFillTx/>
              <a:latin typeface="Arial"/>
              <a:ea typeface="+mn-ea"/>
              <a:cs typeface="Arial"/>
            </a:endParaRPr>
          </a:p>
        </p:txBody>
      </p:sp>
      <p:sp>
        <p:nvSpPr>
          <p:cNvPr id="18" name="Content Placeholder 2">
            <a:extLst>
              <a:ext uri="{FF2B5EF4-FFF2-40B4-BE49-F238E27FC236}">
                <a16:creationId xmlns:a16="http://schemas.microsoft.com/office/drawing/2014/main" id="{E4AD0D52-758D-48F2-92C9-AC0113087153}"/>
              </a:ext>
            </a:extLst>
          </p:cNvPr>
          <p:cNvSpPr txBox="1">
            <a:spLocks/>
          </p:cNvSpPr>
          <p:nvPr/>
        </p:nvSpPr>
        <p:spPr>
          <a:xfrm>
            <a:off x="-86670" y="5080518"/>
            <a:ext cx="2849880" cy="10058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1 in 6 women and 1 in 33 men have experienced sexual violence.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a:ln>
                <a:noFill/>
              </a:ln>
              <a:solidFill>
                <a:srgbClr val="02768D"/>
              </a:solidFill>
              <a:effectLst/>
              <a:uLnTx/>
              <a:uFillTx/>
              <a:latin typeface="Arial"/>
              <a:ea typeface="+mn-ea"/>
              <a:cs typeface="Arial"/>
            </a:endParaRPr>
          </a:p>
        </p:txBody>
      </p:sp>
      <p:sp>
        <p:nvSpPr>
          <p:cNvPr id="19" name="Content Placeholder 2">
            <a:extLst>
              <a:ext uri="{FF2B5EF4-FFF2-40B4-BE49-F238E27FC236}">
                <a16:creationId xmlns:a16="http://schemas.microsoft.com/office/drawing/2014/main" id="{1F706650-9131-4C2D-93D7-30C8172C507E}"/>
              </a:ext>
            </a:extLst>
          </p:cNvPr>
          <p:cNvSpPr txBox="1">
            <a:spLocks/>
          </p:cNvSpPr>
          <p:nvPr/>
        </p:nvSpPr>
        <p:spPr>
          <a:xfrm>
            <a:off x="1878699" y="5613916"/>
            <a:ext cx="441960" cy="350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4</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a:ln>
                <a:noFill/>
              </a:ln>
              <a:solidFill>
                <a:srgbClr val="02768D"/>
              </a:solidFill>
              <a:effectLst/>
              <a:uLnTx/>
              <a:uFillTx/>
              <a:latin typeface="Arial"/>
              <a:ea typeface="+mn-ea"/>
              <a:cs typeface="Arial"/>
            </a:endParaRPr>
          </a:p>
        </p:txBody>
      </p:sp>
      <p:sp>
        <p:nvSpPr>
          <p:cNvPr id="21" name="Content Placeholder 2">
            <a:extLst>
              <a:ext uri="{FF2B5EF4-FFF2-40B4-BE49-F238E27FC236}">
                <a16:creationId xmlns:a16="http://schemas.microsoft.com/office/drawing/2014/main" id="{9E32BF22-096B-4143-9D2E-C5125C68E399}"/>
              </a:ext>
            </a:extLst>
          </p:cNvPr>
          <p:cNvSpPr txBox="1">
            <a:spLocks/>
          </p:cNvSpPr>
          <p:nvPr/>
        </p:nvSpPr>
        <p:spPr>
          <a:xfrm>
            <a:off x="7891703" y="3988826"/>
            <a:ext cx="441960" cy="3505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a:ln>
                <a:noFill/>
              </a:ln>
              <a:solidFill>
                <a:srgbClr val="02768D"/>
              </a:solidFill>
              <a:effectLst/>
              <a:uLnTx/>
              <a:uFillTx/>
              <a:latin typeface="Arial"/>
              <a:ea typeface="+mn-ea"/>
              <a:cs typeface="Arial"/>
            </a:endParaRPr>
          </a:p>
        </p:txBody>
      </p:sp>
      <p:sp>
        <p:nvSpPr>
          <p:cNvPr id="20" name="Content Placeholder 2">
            <a:extLst>
              <a:ext uri="{FF2B5EF4-FFF2-40B4-BE49-F238E27FC236}">
                <a16:creationId xmlns:a16="http://schemas.microsoft.com/office/drawing/2014/main" id="{E06B1B6B-5B1A-4E33-A0D3-E9879098B516}"/>
              </a:ext>
            </a:extLst>
          </p:cNvPr>
          <p:cNvSpPr txBox="1">
            <a:spLocks/>
          </p:cNvSpPr>
          <p:nvPr/>
        </p:nvSpPr>
        <p:spPr>
          <a:xfrm>
            <a:off x="6623724" y="3151400"/>
            <a:ext cx="2320801" cy="13233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People are more likely to blame the victim if they are black or L</a:t>
            </a:r>
            <a:r>
              <a:rPr kumimoji="0" lang="en-US" sz="1800" b="0" i="0" u="none" strike="noStrike" kern="1200" cap="none" spc="0" normalizeH="0" baseline="0" noProof="0" err="1">
                <a:ln>
                  <a:noFill/>
                </a:ln>
                <a:solidFill>
                  <a:prstClr val="black"/>
                </a:solidFill>
                <a:effectLst/>
                <a:uLnTx/>
                <a:uFillTx/>
                <a:latin typeface="Calibri"/>
                <a:ea typeface="+mn-ea"/>
                <a:cs typeface="Arial" panose="020B0604020202020204" pitchFamily="34" charset="0"/>
              </a:rPr>
              <a:t>atinx</a:t>
            </a:r>
            <a:r>
              <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a:ln>
                <a:noFill/>
              </a:ln>
              <a:solidFill>
                <a:srgbClr val="02768D"/>
              </a:solidFill>
              <a:effectLst/>
              <a:uLnTx/>
              <a:uFillTx/>
              <a:latin typeface="Arial"/>
              <a:ea typeface="+mn-ea"/>
              <a:cs typeface="Arial"/>
            </a:endParaRPr>
          </a:p>
        </p:txBody>
      </p:sp>
      <p:sp>
        <p:nvSpPr>
          <p:cNvPr id="15" name="Content Placeholder 2">
            <a:extLst>
              <a:ext uri="{FF2B5EF4-FFF2-40B4-BE49-F238E27FC236}">
                <a16:creationId xmlns:a16="http://schemas.microsoft.com/office/drawing/2014/main" id="{7E7435B2-FDBF-4B55-A587-E72FFAC0BFDC}"/>
              </a:ext>
            </a:extLst>
          </p:cNvPr>
          <p:cNvSpPr txBox="1">
            <a:spLocks/>
          </p:cNvSpPr>
          <p:nvPr/>
        </p:nvSpPr>
        <p:spPr>
          <a:xfrm>
            <a:off x="6427963" y="4808466"/>
            <a:ext cx="2415143" cy="17568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rgbClr val="02768D"/>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People who identify as transgender are significantly less likely to seek help from service providers.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1" i="0" u="none" strike="noStrike" kern="1200" cap="none" spc="0" normalizeH="0" baseline="0" noProof="0">
              <a:ln>
                <a:noFill/>
              </a:ln>
              <a:solidFill>
                <a:srgbClr val="02768D"/>
              </a:solidFill>
              <a:effectLst/>
              <a:uLnTx/>
              <a:uFillTx/>
              <a:latin typeface="Arial"/>
              <a:ea typeface="+mn-ea"/>
              <a:cs typeface="Arial"/>
            </a:endParaRPr>
          </a:p>
        </p:txBody>
      </p:sp>
    </p:spTree>
    <p:extLst>
      <p:ext uri="{BB962C8B-B14F-4D97-AF65-F5344CB8AC3E}">
        <p14:creationId xmlns:p14="http://schemas.microsoft.com/office/powerpoint/2010/main" val="21146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P spid="2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473B-4C83-4A14-8E91-44D3D18FE68D}"/>
              </a:ext>
            </a:extLst>
          </p:cNvPr>
          <p:cNvSpPr>
            <a:spLocks noGrp="1"/>
          </p:cNvSpPr>
          <p:nvPr>
            <p:ph type="title"/>
          </p:nvPr>
        </p:nvSpPr>
        <p:spPr/>
        <p:txBody>
          <a:bodyPr/>
          <a:lstStyle/>
          <a:p>
            <a:r>
              <a:rPr lang="en-US" sz="3200"/>
              <a:t>Intersectionality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3429"/>
          <a:stretch/>
        </p:blipFill>
        <p:spPr>
          <a:xfrm>
            <a:off x="2371481" y="3048000"/>
            <a:ext cx="4401038" cy="3810000"/>
          </a:xfrm>
          <a:prstGeom prst="rect">
            <a:avLst/>
          </a:prstGeom>
        </p:spPr>
      </p:pic>
      <p:sp>
        <p:nvSpPr>
          <p:cNvPr id="3" name="Content Placeholder 2">
            <a:extLst>
              <a:ext uri="{FF2B5EF4-FFF2-40B4-BE49-F238E27FC236}">
                <a16:creationId xmlns:a16="http://schemas.microsoft.com/office/drawing/2014/main" id="{0B9B4DA8-683D-44DE-A155-09B0C6521BC3}"/>
              </a:ext>
            </a:extLst>
          </p:cNvPr>
          <p:cNvSpPr>
            <a:spLocks noGrp="1"/>
          </p:cNvSpPr>
          <p:nvPr>
            <p:ph idx="1"/>
          </p:nvPr>
        </p:nvSpPr>
        <p:spPr>
          <a:xfrm>
            <a:off x="457200" y="1529862"/>
            <a:ext cx="8229600" cy="4525963"/>
          </a:xfrm>
        </p:spPr>
        <p:txBody>
          <a:bodyPr/>
          <a:lstStyle/>
          <a:p>
            <a:pPr marL="0" indent="0" algn="ctr">
              <a:buNone/>
            </a:pPr>
            <a:r>
              <a:rPr lang="en-US" sz="2200" b="0">
                <a:solidFill>
                  <a:schemeClr val="tx1"/>
                </a:solidFill>
                <a:latin typeface="+mj-lt"/>
                <a:cs typeface="Arial" panose="020B0604020202020204" pitchFamily="34" charset="0"/>
              </a:rPr>
              <a:t>The interconnected nature of social categorizations such as race, class, and gender, regarded as creating overlapping and interdependent systems of discrimination or disadvantage; a theoretical approach based on such a premise.</a:t>
            </a:r>
          </a:p>
          <a:p>
            <a:pPr marL="0" indent="0" algn="ctr">
              <a:buNone/>
            </a:pPr>
            <a:r>
              <a:rPr lang="en-US" sz="2000" b="0">
                <a:solidFill>
                  <a:schemeClr val="tx1"/>
                </a:solidFill>
                <a:latin typeface="+mj-lt"/>
                <a:cs typeface="Arial" panose="020B0604020202020204" pitchFamily="34" charset="0"/>
              </a:rPr>
              <a:t>(Oxford Dictionary)</a:t>
            </a:r>
          </a:p>
          <a:p>
            <a:pPr marL="0" indent="0">
              <a:buNone/>
            </a:pPr>
            <a:endParaRPr lang="en-US"/>
          </a:p>
        </p:txBody>
      </p:sp>
    </p:spTree>
    <p:extLst>
      <p:ext uri="{BB962C8B-B14F-4D97-AF65-F5344CB8AC3E}">
        <p14:creationId xmlns:p14="http://schemas.microsoft.com/office/powerpoint/2010/main" val="61093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752600"/>
            <a:ext cx="8153400" cy="4556760"/>
          </a:xfrm>
        </p:spPr>
        <p:txBody>
          <a:bodyPr>
            <a:normAutofit/>
          </a:bodyPr>
          <a:lstStyle/>
          <a:p>
            <a:pPr marL="0" indent="0">
              <a:lnSpc>
                <a:spcPts val="2080"/>
              </a:lnSpc>
              <a:spcAft>
                <a:spcPts val="1400"/>
              </a:spcAft>
              <a:buClr>
                <a:srgbClr val="009999"/>
              </a:buClr>
              <a:buNone/>
            </a:pPr>
            <a:r>
              <a:rPr lang="en-US" sz="1800">
                <a:solidFill>
                  <a:srgbClr val="1A4652"/>
                </a:solidFill>
                <a:latin typeface="+mn-lt"/>
                <a:cs typeface="Arial" panose="020B0604020202020204" pitchFamily="34" charset="0"/>
              </a:rPr>
              <a:t>COMMON REACTIONS AMONG MALE-IDENTIFIED SURVIVORS</a:t>
            </a:r>
          </a:p>
          <a:p>
            <a:pPr marL="742950" lvl="2" indent="-342900">
              <a:lnSpc>
                <a:spcPts val="24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Shame and self-doubt, believing men should be “strong enough” to stop an assault</a:t>
            </a:r>
          </a:p>
          <a:p>
            <a:pPr marL="742950" lvl="2" indent="-342900">
              <a:lnSpc>
                <a:spcPts val="24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Confusion about normal physiological responses during the incident</a:t>
            </a:r>
          </a:p>
          <a:p>
            <a:pPr marL="742950" lvl="2" indent="-342900">
              <a:lnSpc>
                <a:spcPts val="24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Concerns or questions about sexual orientation</a:t>
            </a:r>
          </a:p>
          <a:p>
            <a:pPr marL="742950" lvl="2" indent="-342900">
              <a:lnSpc>
                <a:spcPts val="24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Feeling like “less of a man” or that you no longer have control over your own body</a:t>
            </a:r>
          </a:p>
          <a:p>
            <a:pPr marL="742950" lvl="2" indent="-342900">
              <a:lnSpc>
                <a:spcPts val="24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Withdrawal from relationships or friendships and an increased sense of isolation</a:t>
            </a:r>
          </a:p>
          <a:p>
            <a:pPr marL="742950" lvl="2" indent="-342900">
              <a:lnSpc>
                <a:spcPts val="2400"/>
              </a:lnSpc>
              <a:spcAft>
                <a:spcPts val="1000"/>
              </a:spcAft>
              <a:buClr>
                <a:schemeClr val="tx1">
                  <a:lumMod val="50000"/>
                  <a:lumOff val="50000"/>
                </a:schemeClr>
              </a:buClr>
              <a:buFont typeface="Wingdings" pitchFamily="2" charset="2"/>
              <a:buChar char="§"/>
            </a:pPr>
            <a:r>
              <a:rPr lang="en-US" sz="2000">
                <a:latin typeface="+mn-lt"/>
                <a:cs typeface="Arial" panose="020B0604020202020204" pitchFamily="34" charset="0"/>
              </a:rPr>
              <a:t>Worry about disclosing and the fear of judgement or disbelief</a:t>
            </a:r>
          </a:p>
          <a:p>
            <a:pPr marL="742950" lvl="2" indent="-342900">
              <a:lnSpc>
                <a:spcPts val="2100"/>
              </a:lnSpc>
              <a:spcAft>
                <a:spcPts val="1000"/>
              </a:spcAft>
              <a:buClr>
                <a:schemeClr val="tx1">
                  <a:lumMod val="50000"/>
                  <a:lumOff val="50000"/>
                </a:schemeClr>
              </a:buClr>
              <a:buFont typeface="Wingdings" pitchFamily="2" charset="2"/>
              <a:buChar char="§"/>
            </a:pPr>
            <a:endParaRPr lang="en-US" sz="1900">
              <a:latin typeface="+mn-lt"/>
              <a:cs typeface="Arial" panose="020B0604020202020204" pitchFamily="34" charset="0"/>
            </a:endParaRPr>
          </a:p>
          <a:p>
            <a:pPr marL="0" indent="0">
              <a:lnSpc>
                <a:spcPts val="2080"/>
              </a:lnSpc>
              <a:spcAft>
                <a:spcPts val="400"/>
              </a:spcAft>
              <a:buClr>
                <a:srgbClr val="009999"/>
              </a:buClr>
              <a:buNone/>
            </a:pPr>
            <a:endParaRPr lang="en-US" sz="2200">
              <a:solidFill>
                <a:schemeClr val="accent5">
                  <a:lumMod val="75000"/>
                </a:schemeClr>
              </a:solidFill>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b="1">
              <a:latin typeface="+mn-lt"/>
              <a:cs typeface="Arial" panose="020B0604020202020204" pitchFamily="34" charset="0"/>
            </a:endParaRPr>
          </a:p>
          <a:p>
            <a:pPr lvl="1">
              <a:lnSpc>
                <a:spcPts val="2585"/>
              </a:lnSpc>
              <a:spcAft>
                <a:spcPts val="400"/>
              </a:spcAft>
              <a:buClr>
                <a:srgbClr val="009999"/>
              </a:buClr>
              <a:buFont typeface="Wingdings" pitchFamily="2" charset="2"/>
              <a:buChar char="§"/>
            </a:pPr>
            <a:endParaRPr lang="en-US" sz="2200">
              <a:latin typeface="+mn-lt"/>
              <a:cs typeface="Arial" panose="020B0604020202020204" pitchFamily="34" charset="0"/>
            </a:endParaRPr>
          </a:p>
          <a:p>
            <a:pPr marL="457200" lvl="1" indent="0">
              <a:lnSpc>
                <a:spcPts val="2585"/>
              </a:lnSpc>
              <a:spcAft>
                <a:spcPts val="400"/>
              </a:spcAft>
              <a:buClr>
                <a:srgbClr val="009999"/>
              </a:buClr>
              <a:buNone/>
            </a:pPr>
            <a:endParaRPr lang="en-US" sz="2200">
              <a:latin typeface="+mn-lt"/>
              <a:cs typeface="Arial" panose="020B0604020202020204" pitchFamily="34" charset="0"/>
            </a:endParaRPr>
          </a:p>
        </p:txBody>
      </p:sp>
      <p:sp>
        <p:nvSpPr>
          <p:cNvPr id="6" name="Title 3">
            <a:extLst>
              <a:ext uri="{FF2B5EF4-FFF2-40B4-BE49-F238E27FC236}">
                <a16:creationId xmlns:a16="http://schemas.microsoft.com/office/drawing/2014/main" id="{60C259BC-C411-40F1-9A34-864A05159C69}"/>
              </a:ext>
            </a:extLst>
          </p:cNvPr>
          <p:cNvSpPr>
            <a:spLocks noGrp="1"/>
          </p:cNvSpPr>
          <p:nvPr>
            <p:ph type="title"/>
          </p:nvPr>
        </p:nvSpPr>
        <p:spPr>
          <a:xfrm>
            <a:off x="685800" y="76200"/>
            <a:ext cx="8382000" cy="1143000"/>
          </a:xfrm>
        </p:spPr>
        <p:txBody>
          <a:bodyPr/>
          <a:lstStyle/>
          <a:p>
            <a:r>
              <a:rPr lang="en-US" sz="3600">
                <a:latin typeface="+mj-lt"/>
                <a:cs typeface="Arial" panose="020B0604020202020204" pitchFamily="34" charset="0"/>
              </a:rPr>
              <a:t>Sexual Violence and Men</a:t>
            </a:r>
          </a:p>
        </p:txBody>
      </p:sp>
    </p:spTree>
    <p:extLst>
      <p:ext uri="{BB962C8B-B14F-4D97-AF65-F5344CB8AC3E}">
        <p14:creationId xmlns:p14="http://schemas.microsoft.com/office/powerpoint/2010/main" val="388187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0C259BC-C411-40F1-9A34-864A05159C69}"/>
              </a:ext>
            </a:extLst>
          </p:cNvPr>
          <p:cNvSpPr>
            <a:spLocks noGrp="1"/>
          </p:cNvSpPr>
          <p:nvPr>
            <p:ph type="title"/>
          </p:nvPr>
        </p:nvSpPr>
        <p:spPr>
          <a:xfrm>
            <a:off x="685800" y="76200"/>
            <a:ext cx="8382000" cy="1143000"/>
          </a:xfrm>
        </p:spPr>
        <p:txBody>
          <a:bodyPr/>
          <a:lstStyle/>
          <a:p>
            <a:r>
              <a:rPr lang="en-US" sz="3600">
                <a:latin typeface="+mj-lt"/>
                <a:cs typeface="Arial" panose="020B0604020202020204" pitchFamily="34" charset="0"/>
              </a:rPr>
              <a:t>Sexual Violence on Campus</a:t>
            </a:r>
          </a:p>
        </p:txBody>
      </p:sp>
      <p:pic>
        <p:nvPicPr>
          <p:cNvPr id="2" name="Picture 1">
            <a:extLst>
              <a:ext uri="{FF2B5EF4-FFF2-40B4-BE49-F238E27FC236}">
                <a16:creationId xmlns:a16="http://schemas.microsoft.com/office/drawing/2014/main" id="{E2116BCE-B38B-42F6-8678-DCB97A4DA4C7}"/>
              </a:ext>
            </a:extLst>
          </p:cNvPr>
          <p:cNvPicPr>
            <a:picLocks noChangeAspect="1"/>
          </p:cNvPicPr>
          <p:nvPr/>
        </p:nvPicPr>
        <p:blipFill rotWithShape="1">
          <a:blip r:embed="rId3"/>
          <a:srcRect t="65016" r="16667"/>
          <a:stretch/>
        </p:blipFill>
        <p:spPr>
          <a:xfrm>
            <a:off x="419402" y="1882363"/>
            <a:ext cx="552147" cy="994785"/>
          </a:xfrm>
          <a:prstGeom prst="rect">
            <a:avLst/>
          </a:prstGeom>
        </p:spPr>
      </p:pic>
      <p:pic>
        <p:nvPicPr>
          <p:cNvPr id="7" name="Picture 6">
            <a:extLst>
              <a:ext uri="{FF2B5EF4-FFF2-40B4-BE49-F238E27FC236}">
                <a16:creationId xmlns:a16="http://schemas.microsoft.com/office/drawing/2014/main" id="{8194A536-5885-4252-9FDC-F1CE2F7D17D7}"/>
              </a:ext>
            </a:extLst>
          </p:cNvPr>
          <p:cNvPicPr>
            <a:picLocks noChangeAspect="1"/>
          </p:cNvPicPr>
          <p:nvPr/>
        </p:nvPicPr>
        <p:blipFill rotWithShape="1">
          <a:blip r:embed="rId3"/>
          <a:srcRect b="63689"/>
          <a:stretch/>
        </p:blipFill>
        <p:spPr>
          <a:xfrm>
            <a:off x="4660451" y="3551309"/>
            <a:ext cx="662576" cy="1032514"/>
          </a:xfrm>
          <a:prstGeom prst="rect">
            <a:avLst/>
          </a:prstGeom>
        </p:spPr>
      </p:pic>
      <p:pic>
        <p:nvPicPr>
          <p:cNvPr id="8" name="Picture 7">
            <a:extLst>
              <a:ext uri="{FF2B5EF4-FFF2-40B4-BE49-F238E27FC236}">
                <a16:creationId xmlns:a16="http://schemas.microsoft.com/office/drawing/2014/main" id="{1027DCC4-D434-456E-82F9-B790B3F17AB9}"/>
              </a:ext>
            </a:extLst>
          </p:cNvPr>
          <p:cNvPicPr>
            <a:picLocks noChangeAspect="1"/>
          </p:cNvPicPr>
          <p:nvPr/>
        </p:nvPicPr>
        <p:blipFill rotWithShape="1">
          <a:blip r:embed="rId3"/>
          <a:srcRect t="33204" b="33139"/>
          <a:stretch/>
        </p:blipFill>
        <p:spPr>
          <a:xfrm>
            <a:off x="412992" y="3659421"/>
            <a:ext cx="662576" cy="957054"/>
          </a:xfrm>
          <a:prstGeom prst="rect">
            <a:avLst/>
          </a:prstGeom>
        </p:spPr>
      </p:pic>
      <p:sp>
        <p:nvSpPr>
          <p:cNvPr id="11" name="Rectangle 10">
            <a:extLst>
              <a:ext uri="{FF2B5EF4-FFF2-40B4-BE49-F238E27FC236}">
                <a16:creationId xmlns:a16="http://schemas.microsoft.com/office/drawing/2014/main" id="{4A6B1524-32A1-4331-A558-48F7BC27EA9D}"/>
              </a:ext>
            </a:extLst>
          </p:cNvPr>
          <p:cNvSpPr/>
          <p:nvPr/>
        </p:nvSpPr>
        <p:spPr>
          <a:xfrm>
            <a:off x="670299" y="3551309"/>
            <a:ext cx="4371975" cy="2695610"/>
          </a:xfrm>
          <a:prstGeom prst="rect">
            <a:avLst/>
          </a:prstGeom>
        </p:spPr>
        <p:txBody>
          <a:bodyPr wrap="square">
            <a:spAutoFit/>
          </a:bodyPr>
          <a:lstStyle/>
          <a:p>
            <a:pPr marL="400050" marR="0" lvl="2" indent="0" algn="l" defTabSz="914400" rtl="0" eaLnBrk="1" fontAlgn="auto" latinLnBrk="0" hangingPunct="1">
              <a:lnSpc>
                <a:spcPts val="2500"/>
              </a:lnSpc>
              <a:spcBef>
                <a:spcPts val="0"/>
              </a:spcBef>
              <a:spcAft>
                <a:spcPts val="1400"/>
              </a:spcAft>
              <a:buClr>
                <a:prstClr val="black">
                  <a:lumMod val="50000"/>
                  <a:lumOff val="50000"/>
                </a:prstClr>
              </a:buClr>
              <a:buSzTx/>
              <a:buFontTx/>
              <a:buNone/>
              <a:tabLst/>
              <a:defRPr/>
            </a:pPr>
            <a:r>
              <a:rPr kumimoji="0" lang="en-US" sz="2400" b="1" i="0" u="none" strike="noStrike" kern="1200" cap="none" spc="0" normalizeH="0" baseline="0" noProof="0">
                <a:ln>
                  <a:noFill/>
                </a:ln>
                <a:solidFill>
                  <a:srgbClr val="1A4652"/>
                </a:solidFill>
                <a:effectLst/>
                <a:uLnTx/>
                <a:uFillTx/>
                <a:latin typeface="Calibri"/>
                <a:ea typeface="+mn-ea"/>
                <a:cs typeface="Arial" panose="020B0604020202020204" pitchFamily="34" charset="0"/>
              </a:rPr>
              <a:t>90% </a:t>
            </a:r>
            <a:r>
              <a:rPr kumimoji="0" lang="en-US" sz="2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of sexual assaults are committed by a friend or acquaintance.</a:t>
            </a:r>
          </a:p>
          <a:p>
            <a:pPr marL="400050" marR="0" lvl="2" indent="0" algn="l" defTabSz="914400" rtl="0" eaLnBrk="1" fontAlgn="auto" latinLnBrk="0" hangingPunct="1">
              <a:lnSpc>
                <a:spcPts val="2500"/>
              </a:lnSpc>
              <a:spcBef>
                <a:spcPts val="0"/>
              </a:spcBef>
              <a:spcAft>
                <a:spcPts val="1400"/>
              </a:spcAft>
              <a:buClr>
                <a:prstClr val="black">
                  <a:lumMod val="50000"/>
                  <a:lumOff val="50000"/>
                </a:prstClr>
              </a:buClr>
              <a:buSzTx/>
              <a:buFontTx/>
              <a:buNone/>
              <a:tabLst/>
              <a:defRPr/>
            </a:pPr>
            <a:r>
              <a:rPr kumimoji="0" lang="en-US" sz="2000" b="1" i="0" u="none" strike="noStrike" kern="1200" cap="none" spc="0" normalizeH="0" baseline="0" noProof="0">
                <a:ln>
                  <a:noFill/>
                </a:ln>
                <a:solidFill>
                  <a:srgbClr val="1A4652"/>
                </a:solidFill>
                <a:effectLst/>
                <a:uLnTx/>
                <a:uFillTx/>
                <a:latin typeface="Calibri"/>
                <a:ea typeface="+mn-ea"/>
                <a:cs typeface="Arial" panose="020B0604020202020204" pitchFamily="34" charset="0"/>
              </a:rPr>
              <a:t>AND</a:t>
            </a:r>
          </a:p>
          <a:p>
            <a:pPr marL="400050" marR="0" lvl="2" indent="0" algn="l" defTabSz="914400" rtl="0" eaLnBrk="1" fontAlgn="auto" latinLnBrk="0" hangingPunct="1">
              <a:lnSpc>
                <a:spcPts val="2500"/>
              </a:lnSpc>
              <a:spcBef>
                <a:spcPts val="0"/>
              </a:spcBef>
              <a:spcAft>
                <a:spcPts val="1000"/>
              </a:spcAft>
              <a:buClr>
                <a:prstClr val="black">
                  <a:lumMod val="50000"/>
                  <a:lumOff val="50000"/>
                </a:prstClr>
              </a:buClr>
              <a:buSzTx/>
              <a:buFontTx/>
              <a:buNone/>
              <a:tabLst/>
              <a:defRPr/>
            </a:pPr>
            <a:r>
              <a:rPr kumimoji="0" lang="en-US" sz="2400" b="1" i="0" u="none" strike="noStrike" kern="1200" cap="none" spc="0" normalizeH="0" baseline="0" noProof="0">
                <a:ln>
                  <a:noFill/>
                </a:ln>
                <a:solidFill>
                  <a:srgbClr val="1A4652"/>
                </a:solidFill>
                <a:effectLst/>
                <a:uLnTx/>
                <a:uFillTx/>
                <a:latin typeface="Calibri"/>
                <a:ea typeface="+mn-ea"/>
                <a:cs typeface="Arial" panose="020B0604020202020204" pitchFamily="34" charset="0"/>
              </a:rPr>
              <a:t>50% </a:t>
            </a:r>
            <a:r>
              <a:rPr kumimoji="0" lang="en-US" sz="2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of cases involve alcohol consumption by the victim, perpetrator, or both.</a:t>
            </a:r>
          </a:p>
        </p:txBody>
      </p:sp>
      <p:sp>
        <p:nvSpPr>
          <p:cNvPr id="14" name="Rectangle 13">
            <a:extLst>
              <a:ext uri="{FF2B5EF4-FFF2-40B4-BE49-F238E27FC236}">
                <a16:creationId xmlns:a16="http://schemas.microsoft.com/office/drawing/2014/main" id="{07221002-7C06-447A-9FAB-AE857BADA558}"/>
              </a:ext>
            </a:extLst>
          </p:cNvPr>
          <p:cNvSpPr/>
          <p:nvPr/>
        </p:nvSpPr>
        <p:spPr>
          <a:xfrm>
            <a:off x="4974128" y="1652287"/>
            <a:ext cx="3862361" cy="5606663"/>
          </a:xfrm>
          <a:prstGeom prst="rect">
            <a:avLst/>
          </a:prstGeom>
        </p:spPr>
        <p:txBody>
          <a:bodyPr wrap="square" lIns="91440" tIns="45720" rIns="91440" bIns="45720" anchor="t">
            <a:spAutoFit/>
          </a:bodyPr>
          <a:lstStyle/>
          <a:p>
            <a:pPr marL="400050" marR="0" lvl="2" indent="0" algn="l" defTabSz="914400" rtl="0" eaLnBrk="1" fontAlgn="auto" latinLnBrk="0" hangingPunct="1">
              <a:lnSpc>
                <a:spcPts val="2500"/>
              </a:lnSpc>
              <a:spcBef>
                <a:spcPts val="0"/>
              </a:spcBef>
              <a:spcAft>
                <a:spcPts val="400"/>
              </a:spcAft>
              <a:buClr>
                <a:prstClr val="black">
                  <a:lumMod val="50000"/>
                  <a:lumOff val="50000"/>
                </a:prstClr>
              </a:buClr>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College students are most at risk in the </a:t>
            </a:r>
            <a:r>
              <a:rPr kumimoji="0" lang="en-US" sz="2400" b="1" i="0" u="none" strike="noStrike" kern="1200" cap="none" spc="0" normalizeH="0" baseline="0" noProof="0" dirty="0">
                <a:ln>
                  <a:noFill/>
                </a:ln>
                <a:solidFill>
                  <a:srgbClr val="1A4652"/>
                </a:solidFill>
                <a:effectLst/>
                <a:uLnTx/>
                <a:uFillTx/>
                <a:latin typeface="Calibri"/>
                <a:ea typeface="+mn-ea"/>
                <a:cs typeface="Arial" panose="020B0604020202020204" pitchFamily="34" charset="0"/>
              </a:rPr>
              <a:t>first 6 weeks</a:t>
            </a:r>
            <a:r>
              <a:rPr kumimoji="0" lang="en-US" sz="2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of their college experience.</a:t>
            </a:r>
          </a:p>
          <a:p>
            <a:pPr marL="400050" marR="0" lvl="2" indent="0" algn="l" defTabSz="914400" rtl="0" eaLnBrk="1" fontAlgn="auto" latinLnBrk="0" hangingPunct="1">
              <a:lnSpc>
                <a:spcPts val="2500"/>
              </a:lnSpc>
              <a:spcBef>
                <a:spcPts val="0"/>
              </a:spcBef>
              <a:spcAft>
                <a:spcPts val="400"/>
              </a:spcAft>
              <a:buClr>
                <a:prstClr val="black">
                  <a:lumMod val="50000"/>
                  <a:lumOff val="50000"/>
                </a:prstClr>
              </a:buClr>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00050" marR="0" lvl="2" indent="0" algn="l" defTabSz="914400" rtl="0" eaLnBrk="1" fontAlgn="auto" latinLnBrk="0" hangingPunct="1">
              <a:lnSpc>
                <a:spcPts val="2500"/>
              </a:lnSpc>
              <a:spcBef>
                <a:spcPts val="0"/>
              </a:spcBef>
              <a:spcAft>
                <a:spcPts val="400"/>
              </a:spcAft>
              <a:buClr>
                <a:prstClr val="black">
                  <a:lumMod val="50000"/>
                  <a:lumOff val="50000"/>
                </a:prstClr>
              </a:buClr>
              <a:buSzTx/>
              <a:buFontTx/>
              <a:buNone/>
              <a:tabLst/>
              <a:defRPr/>
            </a:pPr>
            <a:r>
              <a:rPr kumimoji="0" lang="en-US" sz="2200" b="1" i="0" u="none" strike="noStrike" kern="1200" cap="none" spc="0" normalizeH="0" baseline="0" noProof="0" dirty="0">
                <a:ln>
                  <a:noFill/>
                </a:ln>
                <a:solidFill>
                  <a:srgbClr val="003F3E"/>
                </a:solidFill>
                <a:effectLst/>
                <a:uLnTx/>
                <a:uFillTx/>
                <a:latin typeface="Calibri"/>
                <a:ea typeface="+mn-ea"/>
                <a:cs typeface="Arial"/>
              </a:rPr>
              <a:t>73%</a:t>
            </a:r>
            <a:r>
              <a:rPr kumimoji="0" lang="en-US" sz="2200" b="0" i="0" u="none" strike="noStrike" kern="1200" cap="none" spc="0" normalizeH="0" baseline="0" noProof="0" dirty="0">
                <a:ln>
                  <a:noFill/>
                </a:ln>
                <a:solidFill>
                  <a:prstClr val="black"/>
                </a:solidFill>
                <a:effectLst/>
                <a:uLnTx/>
                <a:uFillTx/>
                <a:latin typeface="Calibri"/>
                <a:ea typeface="+mn-ea"/>
                <a:cs typeface="Arial"/>
              </a:rPr>
              <a:t> of LGBTQ+ students experience sexual assault or harassment and </a:t>
            </a:r>
            <a:r>
              <a:rPr kumimoji="0" lang="en-US" sz="2200" b="1" i="0" u="none" strike="noStrike" kern="1200" cap="none" spc="0" normalizeH="0" baseline="0" noProof="0" dirty="0">
                <a:ln>
                  <a:noFill/>
                </a:ln>
                <a:solidFill>
                  <a:srgbClr val="003F3E"/>
                </a:solidFill>
                <a:effectLst/>
                <a:uLnTx/>
                <a:uFillTx/>
                <a:latin typeface="Calibri"/>
                <a:ea typeface="+mn-ea"/>
                <a:cs typeface="Arial"/>
              </a:rPr>
              <a:t>6%</a:t>
            </a:r>
            <a:r>
              <a:rPr kumimoji="0" lang="en-US" sz="2200" b="0" i="0" u="none" strike="noStrike" kern="1200" cap="none" spc="0" normalizeH="0" baseline="0" noProof="0" dirty="0">
                <a:ln>
                  <a:noFill/>
                </a:ln>
                <a:solidFill>
                  <a:prstClr val="black"/>
                </a:solidFill>
                <a:effectLst/>
                <a:uLnTx/>
                <a:uFillTx/>
                <a:latin typeface="Calibri"/>
                <a:ea typeface="+mn-ea"/>
                <a:cs typeface="Arial"/>
              </a:rPr>
              <a:t> of those students change schools.</a:t>
            </a: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00050" marR="0" lvl="2" indent="0" algn="l" defTabSz="914400" rtl="0" eaLnBrk="1" fontAlgn="auto" latinLnBrk="0" hangingPunct="1">
              <a:lnSpc>
                <a:spcPts val="2500"/>
              </a:lnSpc>
              <a:spcBef>
                <a:spcPts val="0"/>
              </a:spcBef>
              <a:spcAft>
                <a:spcPts val="4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00050" marR="0" lvl="2" indent="0" algn="l" defTabSz="914400" rtl="0" eaLnBrk="1" fontAlgn="auto" latinLnBrk="0" hangingPunct="1">
              <a:lnSpc>
                <a:spcPts val="2500"/>
              </a:lnSpc>
              <a:spcBef>
                <a:spcPts val="0"/>
              </a:spcBef>
              <a:spcAft>
                <a:spcPts val="4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Arial"/>
              </a:rPr>
              <a:t>Students with disabilities experience sexual violence on campus at </a:t>
            </a:r>
            <a:r>
              <a:rPr kumimoji="0" lang="en-US" sz="2200" b="1" i="0" u="none" strike="noStrike" kern="1200" cap="none" spc="0" normalizeH="0" baseline="0" noProof="0" dirty="0">
                <a:ln>
                  <a:noFill/>
                </a:ln>
                <a:solidFill>
                  <a:srgbClr val="006666"/>
                </a:solidFill>
                <a:effectLst/>
                <a:uLnTx/>
                <a:uFillTx/>
                <a:latin typeface="Calibri"/>
                <a:ea typeface="+mn-ea"/>
                <a:cs typeface="Arial"/>
              </a:rPr>
              <a:t>3x</a:t>
            </a:r>
            <a:r>
              <a:rPr kumimoji="0" lang="en-US" sz="2200" b="0" i="0" u="none" strike="noStrike" kern="1200" cap="none" spc="0" normalizeH="0" baseline="0" noProof="0" dirty="0">
                <a:ln>
                  <a:noFill/>
                </a:ln>
                <a:solidFill>
                  <a:prstClr val="black"/>
                </a:solidFill>
                <a:effectLst/>
                <a:uLnTx/>
                <a:uFillTx/>
                <a:latin typeface="Calibri"/>
                <a:ea typeface="+mn-ea"/>
                <a:cs typeface="Arial"/>
              </a:rPr>
              <a:t> the rate than students without disabilities. </a:t>
            </a:r>
          </a:p>
          <a:p>
            <a:pPr marL="400050" marR="0" lvl="2" indent="0" algn="l" defTabSz="914400" rtl="0" eaLnBrk="1" fontAlgn="auto" latinLnBrk="0" hangingPunct="1">
              <a:lnSpc>
                <a:spcPts val="25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00050" marR="0" lvl="2" indent="0" algn="l" defTabSz="914400" rtl="0" eaLnBrk="1" fontAlgn="auto" latinLnBrk="0" hangingPunct="1">
              <a:lnSpc>
                <a:spcPts val="2500"/>
              </a:lnSpc>
              <a:spcBef>
                <a:spcPts val="0"/>
              </a:spcBef>
              <a:spcAft>
                <a:spcPts val="10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 name="Rectangle 9">
            <a:extLst>
              <a:ext uri="{FF2B5EF4-FFF2-40B4-BE49-F238E27FC236}">
                <a16:creationId xmlns:a16="http://schemas.microsoft.com/office/drawing/2014/main" id="{802EBBE4-8C4C-4A05-876F-170C5F2D39DA}"/>
              </a:ext>
            </a:extLst>
          </p:cNvPr>
          <p:cNvSpPr/>
          <p:nvPr/>
        </p:nvSpPr>
        <p:spPr>
          <a:xfrm>
            <a:off x="750690" y="1652287"/>
            <a:ext cx="3581401" cy="1374735"/>
          </a:xfrm>
          <a:prstGeom prst="rect">
            <a:avLst/>
          </a:prstGeom>
        </p:spPr>
        <p:txBody>
          <a:bodyPr wrap="square">
            <a:spAutoFit/>
          </a:bodyPr>
          <a:lstStyle/>
          <a:p>
            <a:pPr marL="400050" marR="0" lvl="2" indent="0" algn="l" defTabSz="914400" rtl="0" eaLnBrk="1" fontAlgn="auto" latinLnBrk="0" hangingPunct="1">
              <a:lnSpc>
                <a:spcPts val="2500"/>
              </a:lnSpc>
              <a:spcBef>
                <a:spcPts val="0"/>
              </a:spcBef>
              <a:spcAft>
                <a:spcPts val="1000"/>
              </a:spcAft>
              <a:buClr>
                <a:prstClr val="black">
                  <a:lumMod val="50000"/>
                  <a:lumOff val="50000"/>
                </a:prstClr>
              </a:buClr>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Estimates are </a:t>
            </a:r>
            <a:r>
              <a:rPr kumimoji="0" lang="en-US" sz="2400" b="1" i="0" u="none" strike="noStrike" kern="1200" cap="none" spc="0" normalizeH="0" baseline="0" noProof="0">
                <a:ln>
                  <a:noFill/>
                </a:ln>
                <a:solidFill>
                  <a:srgbClr val="1A4652"/>
                </a:solidFill>
                <a:effectLst/>
                <a:uLnTx/>
                <a:uFillTx/>
                <a:latin typeface="Calibri"/>
                <a:ea typeface="+mn-ea"/>
                <a:cs typeface="Arial" panose="020B0604020202020204" pitchFamily="34" charset="0"/>
              </a:rPr>
              <a:t>1 in 5 </a:t>
            </a:r>
            <a:r>
              <a:rPr kumimoji="0" lang="en-US" sz="2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women and </a:t>
            </a:r>
            <a:r>
              <a:rPr kumimoji="0" lang="en-US" sz="2400" b="1" i="0" u="none" strike="noStrike" kern="1200" cap="none" spc="0" normalizeH="0" baseline="0" noProof="0">
                <a:ln>
                  <a:noFill/>
                </a:ln>
                <a:solidFill>
                  <a:srgbClr val="1A4652"/>
                </a:solidFill>
                <a:effectLst/>
                <a:uLnTx/>
                <a:uFillTx/>
                <a:latin typeface="Calibri"/>
                <a:ea typeface="+mn-ea"/>
                <a:cs typeface="Arial" panose="020B0604020202020204" pitchFamily="34" charset="0"/>
              </a:rPr>
              <a:t>1 in 16</a:t>
            </a:r>
            <a:r>
              <a:rPr kumimoji="0" lang="en-US"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a:t>
            </a:r>
            <a:r>
              <a:rPr kumimoji="0" lang="en-US" sz="2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men are sexually assaulted while in college.</a:t>
            </a:r>
          </a:p>
        </p:txBody>
      </p:sp>
      <p:sp>
        <p:nvSpPr>
          <p:cNvPr id="3" name="Rectangle 2">
            <a:extLst>
              <a:ext uri="{FF2B5EF4-FFF2-40B4-BE49-F238E27FC236}">
                <a16:creationId xmlns:a16="http://schemas.microsoft.com/office/drawing/2014/main" id="{43BE1471-09B0-455B-AC75-7E1A8386EFE4}"/>
              </a:ext>
            </a:extLst>
          </p:cNvPr>
          <p:cNvSpPr/>
          <p:nvPr/>
        </p:nvSpPr>
        <p:spPr>
          <a:xfrm>
            <a:off x="8451054" y="6596390"/>
            <a:ext cx="572593"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A4652"/>
                </a:solidFill>
                <a:effectLst/>
                <a:uLnTx/>
                <a:uFillTx/>
                <a:latin typeface="Calibri"/>
                <a:ea typeface="+mn-ea"/>
                <a:cs typeface="Arial"/>
              </a:rPr>
              <a:t>RAINN</a:t>
            </a: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2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B428-B41E-4488-84E5-990DBF787590}"/>
              </a:ext>
            </a:extLst>
          </p:cNvPr>
          <p:cNvSpPr>
            <a:spLocks noGrp="1"/>
          </p:cNvSpPr>
          <p:nvPr>
            <p:ph type="title"/>
          </p:nvPr>
        </p:nvSpPr>
        <p:spPr/>
        <p:txBody>
          <a:bodyPr/>
          <a:lstStyle/>
          <a:p>
            <a:r>
              <a:rPr lang="en-US">
                <a:latin typeface="Avenir LT Std 65 Medium"/>
              </a:rPr>
              <a:t>Sexual Violence on Campus</a:t>
            </a:r>
            <a:endParaRPr lang="en-US"/>
          </a:p>
        </p:txBody>
      </p:sp>
      <p:sp>
        <p:nvSpPr>
          <p:cNvPr id="3" name="Content Placeholder 2">
            <a:extLst>
              <a:ext uri="{FF2B5EF4-FFF2-40B4-BE49-F238E27FC236}">
                <a16:creationId xmlns:a16="http://schemas.microsoft.com/office/drawing/2014/main" id="{1EFCD205-E4BE-494B-9D49-2A6A80331DF5}"/>
              </a:ext>
            </a:extLst>
          </p:cNvPr>
          <p:cNvSpPr>
            <a:spLocks noGrp="1"/>
          </p:cNvSpPr>
          <p:nvPr>
            <p:ph idx="1"/>
          </p:nvPr>
        </p:nvSpPr>
        <p:spPr>
          <a:xfrm>
            <a:off x="457200" y="1600200"/>
            <a:ext cx="8229600" cy="4935717"/>
          </a:xfrm>
        </p:spPr>
        <p:txBody>
          <a:bodyPr vert="horz" lIns="91440" tIns="45720" rIns="91440" bIns="45720" rtlCol="0" anchor="t">
            <a:normAutofit/>
          </a:bodyPr>
          <a:lstStyle/>
          <a:p>
            <a:pPr marL="0" indent="0" algn="ctr">
              <a:buNone/>
            </a:pPr>
            <a:r>
              <a:rPr lang="en-US" sz="2800">
                <a:solidFill>
                  <a:srgbClr val="FF0000"/>
                </a:solidFill>
                <a:latin typeface="Avenir LT Std 65 Medium"/>
              </a:rPr>
              <a:t>The "Red Zone"</a:t>
            </a:r>
            <a:br>
              <a:rPr lang="en-US" sz="2800">
                <a:latin typeface="Avenir LT Std 65 Medium"/>
              </a:rPr>
            </a:br>
            <a:r>
              <a:rPr lang="en-US" sz="2800">
                <a:solidFill>
                  <a:srgbClr val="1A4652"/>
                </a:solidFill>
                <a:latin typeface="Avenir LT Std 65 Medium"/>
              </a:rPr>
              <a:t>A time of statistically higher instances of sexual assault: spanning the start of the fall semester through Thanksgiving break when 50% of college sexual assaults occur.</a:t>
            </a:r>
            <a:r>
              <a:rPr lang="en-US">
                <a:solidFill>
                  <a:srgbClr val="1A4652"/>
                </a:solidFill>
                <a:latin typeface="Avenir LT Std 65 Medium"/>
              </a:rPr>
              <a:t> </a:t>
            </a:r>
            <a:br>
              <a:rPr lang="en-US">
                <a:latin typeface="Avenir LT Std 65 Medium"/>
              </a:rPr>
            </a:br>
            <a:endParaRPr lang="en-US"/>
          </a:p>
          <a:p>
            <a:r>
              <a:rPr lang="en-US" sz="2400">
                <a:solidFill>
                  <a:schemeClr val="tx1"/>
                </a:solidFill>
                <a:latin typeface="Avenir LT Std 65 Medium"/>
              </a:rPr>
              <a:t>84% of survivors</a:t>
            </a:r>
            <a:r>
              <a:rPr lang="en-US" sz="2400" b="0">
                <a:latin typeface="Avenir LT Std 65 Medium"/>
              </a:rPr>
              <a:t> reporting being sexually assaulted during their first four semester on campus</a:t>
            </a:r>
          </a:p>
          <a:p>
            <a:r>
              <a:rPr lang="en-US" sz="2400" b="0">
                <a:latin typeface="Calibri"/>
                <a:cs typeface="Calibri"/>
              </a:rPr>
              <a:t>College students are most at risk in the </a:t>
            </a:r>
            <a:r>
              <a:rPr lang="en-US" sz="2400">
                <a:solidFill>
                  <a:schemeClr val="tx1"/>
                </a:solidFill>
                <a:latin typeface="Calibri"/>
                <a:cs typeface="Calibri"/>
              </a:rPr>
              <a:t>first 6 weeks to 10</a:t>
            </a:r>
            <a:r>
              <a:rPr lang="en-US" sz="2400" b="0">
                <a:latin typeface="Calibri"/>
                <a:cs typeface="Calibri"/>
              </a:rPr>
              <a:t> of their college experience</a:t>
            </a:r>
          </a:p>
          <a:p>
            <a:r>
              <a:rPr lang="en-US" sz="2400">
                <a:solidFill>
                  <a:schemeClr val="tx1"/>
                </a:solidFill>
                <a:latin typeface="Calibri"/>
                <a:cs typeface="Calibri"/>
              </a:rPr>
              <a:t>#ReclaimRedZones at End Rape On Campus (EROC)</a:t>
            </a:r>
          </a:p>
          <a:p>
            <a:endParaRPr lang="en-US" sz="2400" b="0">
              <a:latin typeface="Calibri"/>
              <a:cs typeface="Calibri"/>
            </a:endParaRPr>
          </a:p>
        </p:txBody>
      </p:sp>
    </p:spTree>
    <p:extLst>
      <p:ext uri="{BB962C8B-B14F-4D97-AF65-F5344CB8AC3E}">
        <p14:creationId xmlns:p14="http://schemas.microsoft.com/office/powerpoint/2010/main" val="2049778129"/>
      </p:ext>
    </p:extLst>
  </p:cSld>
  <p:clrMapOvr>
    <a:masterClrMapping/>
  </p:clrMapOvr>
</p:sld>
</file>

<file path=ppt/theme/theme1.xml><?xml version="1.0" encoding="utf-8"?>
<a:theme xmlns:a="http://schemas.openxmlformats.org/drawingml/2006/main" name="7_PAAR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0_PAAR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2_PAAR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AR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PAAR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PAAR   SA Overview  Serv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PAAR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799AD9E543D94A9C5023F348DC8800" ma:contentTypeVersion="13" ma:contentTypeDescription="Create a new document." ma:contentTypeScope="" ma:versionID="4fc6c68db6865c640c7de17e886f89dc">
  <xsd:schema xmlns:xsd="http://www.w3.org/2001/XMLSchema" xmlns:xs="http://www.w3.org/2001/XMLSchema" xmlns:p="http://schemas.microsoft.com/office/2006/metadata/properties" xmlns:ns2="cd31d1ac-959b-42bd-82cb-e36836fcceaa" xmlns:ns3="a0f10c19-73bc-4414-a8ec-de771927bb2f" targetNamespace="http://schemas.microsoft.com/office/2006/metadata/properties" ma:root="true" ma:fieldsID="5bf362575b5f2410dfadb9c62cda065f" ns2:_="" ns3:_="">
    <xsd:import namespace="cd31d1ac-959b-42bd-82cb-e36836fcceaa"/>
    <xsd:import namespace="a0f10c19-73bc-4414-a8ec-de771927bb2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1d1ac-959b-42bd-82cb-e36836fcce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f10c19-73bc-4414-a8ec-de771927bb2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92EE84-BADF-4C30-AA99-103C0E7E8DC9}">
  <ds:schemaRefs>
    <ds:schemaRef ds:uri="a0f10c19-73bc-4414-a8ec-de771927bb2f"/>
    <ds:schemaRef ds:uri="cd31d1ac-959b-42bd-82cb-e36836fcce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B6CBF-1D9F-46B3-9346-265E03029488}">
  <ds:schemaRefs>
    <ds:schemaRef ds:uri="http://schemas.microsoft.com/sharepoint/v3/contenttype/forms"/>
  </ds:schemaRefs>
</ds:datastoreItem>
</file>

<file path=customXml/itemProps3.xml><?xml version="1.0" encoding="utf-8"?>
<ds:datastoreItem xmlns:ds="http://schemas.openxmlformats.org/officeDocument/2006/customXml" ds:itemID="{226119E5-1EFB-4688-A135-CA194868DAF4}">
  <ds:schemaRefs>
    <ds:schemaRef ds:uri="a0f10c19-73bc-4414-a8ec-de771927bb2f"/>
    <ds:schemaRef ds:uri="cd31d1ac-959b-42bd-82cb-e36836fcce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68561</TotalTime>
  <Words>6493</Words>
  <Application>Microsoft Office PowerPoint</Application>
  <PresentationFormat>On-screen Show (4:3)</PresentationFormat>
  <Paragraphs>552</Paragraphs>
  <Slides>40</Slides>
  <Notes>40</Notes>
  <HiddenSlides>0</HiddenSlides>
  <MMClips>0</MMClips>
  <ScaleCrop>false</ScaleCrop>
  <HeadingPairs>
    <vt:vector size="4" baseType="variant">
      <vt:variant>
        <vt:lpstr>Theme</vt:lpstr>
      </vt:variant>
      <vt:variant>
        <vt:i4>8</vt:i4>
      </vt:variant>
      <vt:variant>
        <vt:lpstr>Slide Titles</vt:lpstr>
      </vt:variant>
      <vt:variant>
        <vt:i4>40</vt:i4>
      </vt:variant>
    </vt:vector>
  </HeadingPairs>
  <TitlesOfParts>
    <vt:vector size="48" baseType="lpstr">
      <vt:lpstr>7_PAAR Powerpoint theme</vt:lpstr>
      <vt:lpstr>30_PAAR Powerpoint theme</vt:lpstr>
      <vt:lpstr>22_PAAR Powerpoint theme</vt:lpstr>
      <vt:lpstr>1_PAAR Powerpoint theme</vt:lpstr>
      <vt:lpstr>10_PAAR Powerpoint theme</vt:lpstr>
      <vt:lpstr>10_PAAR   SA Overview  Services</vt:lpstr>
      <vt:lpstr>Office Theme</vt:lpstr>
      <vt:lpstr>5_PAAR Powerpoint theme</vt:lpstr>
      <vt:lpstr>TRAUMA AND SEXUAL VIOLENCE common dynamics in COLLEGE STUDENTS Willa Campbell, BS, Victim Advocate Susie Balcom, MSW, Victim Advocate </vt:lpstr>
      <vt:lpstr>Our Mission</vt:lpstr>
      <vt:lpstr>Sexual Violence</vt:lpstr>
      <vt:lpstr>Sexual Violence</vt:lpstr>
      <vt:lpstr>Understanding the Landscape</vt:lpstr>
      <vt:lpstr>Intersectionality</vt:lpstr>
      <vt:lpstr>Sexual Violence and Men</vt:lpstr>
      <vt:lpstr>Sexual Violence on Campus</vt:lpstr>
      <vt:lpstr>Sexual Violence on Campus</vt:lpstr>
      <vt:lpstr>Reporting Sexual Violence</vt:lpstr>
      <vt:lpstr>Barriers in Disclosure </vt:lpstr>
      <vt:lpstr>PowerPoint Presentation</vt:lpstr>
      <vt:lpstr>PowerPoint Presentation</vt:lpstr>
      <vt:lpstr>Shame and Secrecy </vt:lpstr>
      <vt:lpstr>Research Shows</vt:lpstr>
      <vt:lpstr> trauma THEORY    </vt:lpstr>
      <vt:lpstr>Understanding Trauma </vt:lpstr>
      <vt:lpstr>Understanding Trauma </vt:lpstr>
      <vt:lpstr>Understanding Trauma</vt:lpstr>
      <vt:lpstr>The Brain &amp; Trauma </vt:lpstr>
      <vt:lpstr>The Brain &amp; Trauma</vt:lpstr>
      <vt:lpstr>PowerPoint Presentation</vt:lpstr>
      <vt:lpstr> COMMON RESPONSES AND EXPERIENCES   </vt:lpstr>
      <vt:lpstr>PowerPoint Presentation</vt:lpstr>
      <vt:lpstr>PowerPoint Presentation</vt:lpstr>
      <vt:lpstr>PowerPoint Presentation</vt:lpstr>
      <vt:lpstr>PowerPoint Presentation</vt:lpstr>
      <vt:lpstr>PowerPoint Presentation</vt:lpstr>
      <vt:lpstr> DEVELOPING A RESPONSE   </vt:lpstr>
      <vt:lpstr>Responding to College Students</vt:lpstr>
      <vt:lpstr>Mitigating Trauma </vt:lpstr>
      <vt:lpstr>Mitigating Trauma </vt:lpstr>
      <vt:lpstr>BELIEVE AND EMPOWER</vt:lpstr>
      <vt:lpstr>NORMALIZE AND VALIDATE</vt:lpstr>
      <vt:lpstr>PAAR Services</vt:lpstr>
      <vt:lpstr>PAAR Services</vt:lpstr>
      <vt:lpstr>CITED MATERIAL  Resources</vt:lpstr>
      <vt:lpstr>CITED MATERIAL  Resources</vt:lpstr>
      <vt:lpstr>Resources</vt:lpstr>
      <vt:lpstr>81 S. 19th St. Pittsburgh, PA 15203 P: (412) 431-5665  1-866-END-RAPE paar.net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Saylor</dc:creator>
  <cp:lastModifiedBy>Susie Balcom</cp:lastModifiedBy>
  <cp:revision>1171</cp:revision>
  <cp:lastPrinted>2017-09-07T19:10:57Z</cp:lastPrinted>
  <dcterms:created xsi:type="dcterms:W3CDTF">2013-06-19T19:48:02Z</dcterms:created>
  <dcterms:modified xsi:type="dcterms:W3CDTF">2021-01-11T15:39:02Z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0x01010081799AD9E543D94A9C5023F348DC8800</vt:lpwstr>
  </property>
</Properties>
</file>