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31"/>
  </p:notesMasterIdLst>
  <p:handoutMasterIdLst>
    <p:handoutMasterId r:id="rId32"/>
  </p:handoutMasterIdLst>
  <p:sldIdLst>
    <p:sldId id="256" r:id="rId2"/>
    <p:sldId id="264" r:id="rId3"/>
    <p:sldId id="311" r:id="rId4"/>
    <p:sldId id="344" r:id="rId5"/>
    <p:sldId id="261" r:id="rId6"/>
    <p:sldId id="266" r:id="rId7"/>
    <p:sldId id="294" r:id="rId8"/>
    <p:sldId id="356" r:id="rId9"/>
    <p:sldId id="276" r:id="rId10"/>
    <p:sldId id="278" r:id="rId11"/>
    <p:sldId id="357" r:id="rId12"/>
    <p:sldId id="314" r:id="rId13"/>
    <p:sldId id="279" r:id="rId14"/>
    <p:sldId id="317" r:id="rId15"/>
    <p:sldId id="298" r:id="rId16"/>
    <p:sldId id="333" r:id="rId17"/>
    <p:sldId id="346" r:id="rId18"/>
    <p:sldId id="339" r:id="rId19"/>
    <p:sldId id="358" r:id="rId20"/>
    <p:sldId id="335" r:id="rId21"/>
    <p:sldId id="351" r:id="rId22"/>
    <p:sldId id="352" r:id="rId23"/>
    <p:sldId id="353" r:id="rId24"/>
    <p:sldId id="343" r:id="rId25"/>
    <p:sldId id="359" r:id="rId26"/>
    <p:sldId id="334" r:id="rId27"/>
    <p:sldId id="332" r:id="rId28"/>
    <p:sldId id="354" r:id="rId29"/>
    <p:sldId id="348" r:id="rId30"/>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BC8B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603" autoAdjust="0"/>
    <p:restoredTop sz="86385" autoAdjust="0"/>
  </p:normalViewPr>
  <p:slideViewPr>
    <p:cSldViewPr snapToGrid="0" snapToObjects="1">
      <p:cViewPr varScale="1">
        <p:scale>
          <a:sx n="76" d="100"/>
          <a:sy n="76" d="100"/>
        </p:scale>
        <p:origin x="296" y="48"/>
      </p:cViewPr>
      <p:guideLst/>
    </p:cSldViewPr>
  </p:slideViewPr>
  <p:outlineViewPr>
    <p:cViewPr>
      <p:scale>
        <a:sx n="33" d="100"/>
        <a:sy n="33" d="100"/>
      </p:scale>
      <p:origin x="0" y="-23778"/>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852C9C9F-45B0-CF48-8065-55FECDAF788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97E1D255-3D8B-5847-8573-45ED078D9580}"/>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50EB294F-7AA8-0C48-883B-228BCD4E5DD5}" type="datetimeFigureOut">
              <a:rPr lang="en-US" smtClean="0"/>
              <a:t>4/27/2020</a:t>
            </a:fld>
            <a:endParaRPr lang="en-US"/>
          </a:p>
        </p:txBody>
      </p:sp>
      <p:sp>
        <p:nvSpPr>
          <p:cNvPr id="4" name="Footer Placeholder 3">
            <a:extLst>
              <a:ext uri="{FF2B5EF4-FFF2-40B4-BE49-F238E27FC236}">
                <a16:creationId xmlns:a16="http://schemas.microsoft.com/office/drawing/2014/main" id="{ACB79B95-97E5-7B43-99CF-A518ECF3D8AF}"/>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79CDE643-2E3B-2C4C-9046-6CF719396319}"/>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77BBA79-B11D-9E47-B16A-594C9D24D905}" type="slidenum">
              <a:rPr lang="en-US" smtClean="0"/>
              <a:t>‹#›</a:t>
            </a:fld>
            <a:endParaRPr lang="en-US"/>
          </a:p>
        </p:txBody>
      </p:sp>
    </p:spTree>
    <p:extLst>
      <p:ext uri="{BB962C8B-B14F-4D97-AF65-F5344CB8AC3E}">
        <p14:creationId xmlns:p14="http://schemas.microsoft.com/office/powerpoint/2010/main" val="101731337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DEEB4E3-3354-4857-A1E7-62412F0225DB}" type="datetimeFigureOut">
              <a:rPr lang="en-US" smtClean="0"/>
              <a:t>4/27/2020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AC00F9F-AE30-4454-AC14-D76E0497597A}" type="slidenum">
              <a:rPr lang="en-US" smtClean="0"/>
              <a:t>‹#›</a:t>
            </a:fld>
            <a:endParaRPr lang="en-US"/>
          </a:p>
        </p:txBody>
      </p:sp>
    </p:spTree>
    <p:extLst>
      <p:ext uri="{BB962C8B-B14F-4D97-AF65-F5344CB8AC3E}">
        <p14:creationId xmlns:p14="http://schemas.microsoft.com/office/powerpoint/2010/main" val="17004128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AE57D7E-45BE-4A3A-96D5-3827745B8B30}" type="slidenum">
              <a:rPr lang="en-US" smtClean="0"/>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AC00F9F-AE30-4454-AC14-D76E0497597A}" type="slidenum">
              <a:rPr lang="en-US" smtClean="0"/>
              <a:t>11</a:t>
            </a:fld>
            <a:endParaRPr lang="en-US"/>
          </a:p>
        </p:txBody>
      </p:sp>
    </p:spTree>
    <p:extLst>
      <p:ext uri="{BB962C8B-B14F-4D97-AF65-F5344CB8AC3E}">
        <p14:creationId xmlns:p14="http://schemas.microsoft.com/office/powerpoint/2010/main" val="388905571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At present we do not have many feeder</a:t>
            </a:r>
            <a:r>
              <a:rPr lang="en-US" baseline="0" dirty="0"/>
              <a:t> groups because of the way that our systems are set up. </a:t>
            </a:r>
            <a:r>
              <a:rPr lang="en-US" dirty="0"/>
              <a:t>If All-temps</a:t>
            </a:r>
            <a:r>
              <a:rPr lang="en-US" baseline="0" dirty="0"/>
              <a:t> is an avenue through which we hire full time staff.  Are we reviewing all candidates for all opportunities?  Steering is a concern of the OFCCP. AA in cleaning positions.</a:t>
            </a:r>
            <a:endParaRPr lang="en-US" dirty="0"/>
          </a:p>
        </p:txBody>
      </p:sp>
      <p:sp>
        <p:nvSpPr>
          <p:cNvPr id="4" name="Slide Number Placeholder 3"/>
          <p:cNvSpPr>
            <a:spLocks noGrp="1"/>
          </p:cNvSpPr>
          <p:nvPr>
            <p:ph type="sldNum" sz="quarter" idx="10"/>
          </p:nvPr>
        </p:nvSpPr>
        <p:spPr/>
        <p:txBody>
          <a:bodyPr/>
          <a:lstStyle/>
          <a:p>
            <a:fld id="{8AE57D7E-45BE-4A3A-96D5-3827745B8B30}" type="slidenum">
              <a:rPr lang="en-US" smtClean="0"/>
              <a:pPr/>
              <a:t>12</a:t>
            </a:fld>
            <a:endParaRPr lang="en-US" dirty="0"/>
          </a:p>
        </p:txBody>
      </p:sp>
    </p:spTree>
    <p:extLst>
      <p:ext uri="{BB962C8B-B14F-4D97-AF65-F5344CB8AC3E}">
        <p14:creationId xmlns:p14="http://schemas.microsoft.com/office/powerpoint/2010/main" val="67961312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For example, are you conducting a local of </a:t>
            </a:r>
            <a:r>
              <a:rPr lang="en-US"/>
              <a:t>national search</a:t>
            </a:r>
            <a:endParaRPr lang="en-US" dirty="0"/>
          </a:p>
        </p:txBody>
      </p:sp>
      <p:sp>
        <p:nvSpPr>
          <p:cNvPr id="4" name="Slide Number Placeholder 3"/>
          <p:cNvSpPr>
            <a:spLocks noGrp="1"/>
          </p:cNvSpPr>
          <p:nvPr>
            <p:ph type="sldNum" sz="quarter" idx="10"/>
          </p:nvPr>
        </p:nvSpPr>
        <p:spPr/>
        <p:txBody>
          <a:bodyPr/>
          <a:lstStyle/>
          <a:p>
            <a:fld id="{8AE57D7E-45BE-4A3A-96D5-3827745B8B30}" type="slidenum">
              <a:rPr lang="en-US" smtClean="0"/>
              <a:pPr/>
              <a:t>13</a:t>
            </a:fld>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10000"/>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1800" b="0" i="0" u="none" strike="noStrike" kern="1200" cap="none" spc="0" normalizeH="0" baseline="0" noProof="0" dirty="0">
              <a:ln>
                <a:noFill/>
              </a:ln>
              <a:solidFill>
                <a:prstClr val="black"/>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500" b="0" i="0" u="none" strike="noStrike" kern="1200" cap="none" spc="0" normalizeH="0" baseline="0" noProof="0" dirty="0">
              <a:ln>
                <a:noFill/>
              </a:ln>
              <a:solidFill>
                <a:prstClr val="black"/>
              </a:solidFill>
              <a:effectLst/>
              <a:uLnTx/>
              <a:uFillTx/>
              <a:latin typeface="+mn-lt"/>
              <a:ea typeface="+mn-ea"/>
              <a:cs typeface="+mn-cs"/>
            </a:endParaRPr>
          </a:p>
          <a:p>
            <a:pPr marL="514350" marR="0" lvl="0" indent="-514350" algn="l" defTabSz="914400" rtl="0" eaLnBrk="1" fontAlgn="auto" latinLnBrk="0" hangingPunct="1">
              <a:lnSpc>
                <a:spcPct val="100000"/>
              </a:lnSpc>
              <a:spcBef>
                <a:spcPct val="20000"/>
              </a:spcBef>
              <a:spcAft>
                <a:spcPts val="0"/>
              </a:spcAft>
              <a:buClrTx/>
              <a:buSzTx/>
              <a:buFont typeface="+mj-lt"/>
              <a:buAutoNum type="arabicParenR"/>
              <a:tabLst/>
              <a:defRPr/>
            </a:pPr>
            <a:r>
              <a:rPr kumimoji="0" lang="en-US" sz="2500" b="0" i="0" u="none" strike="noStrike" kern="1200" cap="none" spc="0" normalizeH="0" baseline="0" noProof="0" dirty="0">
                <a:ln>
                  <a:noFill/>
                </a:ln>
                <a:solidFill>
                  <a:prstClr val="black"/>
                </a:solidFill>
                <a:effectLst/>
                <a:uLnTx/>
                <a:uFillTx/>
                <a:latin typeface="+mn-lt"/>
                <a:ea typeface="+mn-ea"/>
                <a:cs typeface="+mn-cs"/>
              </a:rPr>
              <a:t>Any difference –regardless the size of the difference</a:t>
            </a:r>
          </a:p>
          <a:p>
            <a:pPr marL="514350" marR="0" lvl="0" indent="-514350" algn="l" defTabSz="914400" rtl="0" eaLnBrk="1" fontAlgn="auto" latinLnBrk="0" hangingPunct="1">
              <a:lnSpc>
                <a:spcPct val="100000"/>
              </a:lnSpc>
              <a:spcBef>
                <a:spcPct val="20000"/>
              </a:spcBef>
              <a:spcAft>
                <a:spcPts val="0"/>
              </a:spcAft>
              <a:buClrTx/>
              <a:buSzTx/>
              <a:buFont typeface="+mj-lt"/>
              <a:buAutoNum type="arabicParenR"/>
              <a:tabLst/>
              <a:defRPr/>
            </a:pPr>
            <a:r>
              <a:rPr kumimoji="0" lang="en-US" sz="2500" b="0" i="0" u="none" strike="noStrike" kern="1200" cap="none" spc="0" normalizeH="0" baseline="0" noProof="0" dirty="0">
                <a:ln>
                  <a:noFill/>
                </a:ln>
                <a:solidFill>
                  <a:prstClr val="black"/>
                </a:solidFill>
                <a:effectLst/>
                <a:uLnTx/>
                <a:uFillTx/>
                <a:latin typeface="+mn-lt"/>
                <a:ea typeface="+mn-ea"/>
                <a:cs typeface="+mn-cs"/>
              </a:rPr>
              <a:t>Whole Person- availability by at least one whole person</a:t>
            </a:r>
          </a:p>
          <a:p>
            <a:pPr marL="514350" marR="0" lvl="0" indent="-514350" algn="l" defTabSz="914400" rtl="0" eaLnBrk="1" fontAlgn="auto" latinLnBrk="0" hangingPunct="1">
              <a:lnSpc>
                <a:spcPct val="100000"/>
              </a:lnSpc>
              <a:spcBef>
                <a:spcPct val="20000"/>
              </a:spcBef>
              <a:spcAft>
                <a:spcPts val="0"/>
              </a:spcAft>
              <a:buClrTx/>
              <a:buSzTx/>
              <a:buFont typeface="+mj-lt"/>
              <a:buAutoNum type="arabicParenR"/>
              <a:tabLst/>
              <a:defRPr/>
            </a:pPr>
            <a:r>
              <a:rPr kumimoji="0" lang="en-US" sz="2500" b="0" i="0" u="none" strike="noStrike" kern="1200" cap="none" spc="0" normalizeH="0" baseline="0" noProof="0" dirty="0">
                <a:ln>
                  <a:noFill/>
                </a:ln>
                <a:solidFill>
                  <a:prstClr val="black"/>
                </a:solidFill>
                <a:effectLst/>
                <a:uLnTx/>
                <a:uFillTx/>
                <a:latin typeface="+mn-lt"/>
                <a:ea typeface="+mn-ea"/>
                <a:cs typeface="+mn-cs"/>
              </a:rPr>
              <a:t>Eighty Percent-80% of availability</a:t>
            </a:r>
          </a:p>
          <a:p>
            <a:pPr marL="514350" marR="0" lvl="0" indent="-514350" algn="l" defTabSz="914400" rtl="0" eaLnBrk="1" fontAlgn="auto" latinLnBrk="0" hangingPunct="1">
              <a:lnSpc>
                <a:spcPct val="100000"/>
              </a:lnSpc>
              <a:spcBef>
                <a:spcPct val="20000"/>
              </a:spcBef>
              <a:spcAft>
                <a:spcPts val="0"/>
              </a:spcAft>
              <a:buClrTx/>
              <a:buSzTx/>
              <a:buFont typeface="+mj-lt"/>
              <a:buAutoNum type="arabicParenR"/>
              <a:tabLst/>
              <a:defRPr/>
            </a:pPr>
            <a:r>
              <a:rPr kumimoji="0" lang="en-US" sz="2500" b="0" i="0" u="none" strike="noStrike" kern="1200" cap="none" spc="0" normalizeH="0" baseline="0" noProof="0" dirty="0">
                <a:ln>
                  <a:noFill/>
                </a:ln>
                <a:solidFill>
                  <a:prstClr val="black"/>
                </a:solidFill>
                <a:effectLst/>
                <a:uLnTx/>
                <a:uFillTx/>
                <a:latin typeface="+mn-lt"/>
                <a:ea typeface="+mn-ea"/>
                <a:cs typeface="+mn-cs"/>
              </a:rPr>
              <a:t>Eighty Percent/Whole Person- 80% of the availability by one whole person or more.</a:t>
            </a:r>
          </a:p>
          <a:p>
            <a:pPr marL="514350" marR="0" lvl="0" indent="-514350" algn="l" defTabSz="914400" rtl="0" eaLnBrk="1" fontAlgn="auto" latinLnBrk="0" hangingPunct="1">
              <a:lnSpc>
                <a:spcPct val="100000"/>
              </a:lnSpc>
              <a:spcBef>
                <a:spcPct val="20000"/>
              </a:spcBef>
              <a:spcAft>
                <a:spcPts val="0"/>
              </a:spcAft>
              <a:buClrTx/>
              <a:buSzTx/>
              <a:buFont typeface="+mj-lt"/>
              <a:buAutoNum type="arabicParenR"/>
              <a:tabLst/>
              <a:defRPr/>
            </a:pPr>
            <a:r>
              <a:rPr kumimoji="0" lang="en-US" sz="2500" b="0" i="0" u="none" strike="noStrike" kern="1200" cap="none" spc="0" normalizeH="0" baseline="0" noProof="0" dirty="0">
                <a:ln>
                  <a:noFill/>
                </a:ln>
                <a:solidFill>
                  <a:prstClr val="black"/>
                </a:solidFill>
                <a:effectLst/>
                <a:uLnTx/>
                <a:uFillTx/>
                <a:latin typeface="+mn-lt"/>
                <a:ea typeface="+mn-ea"/>
                <a:cs typeface="+mn-cs"/>
              </a:rPr>
              <a:t>Significant Difference- is at least 2 standard deviations</a:t>
            </a:r>
          </a:p>
          <a:p>
            <a:endParaRPr lang="en-US" dirty="0"/>
          </a:p>
        </p:txBody>
      </p:sp>
      <p:sp>
        <p:nvSpPr>
          <p:cNvPr id="4" name="Slide Number Placeholder 3"/>
          <p:cNvSpPr>
            <a:spLocks noGrp="1"/>
          </p:cNvSpPr>
          <p:nvPr>
            <p:ph type="sldNum" sz="quarter" idx="10"/>
          </p:nvPr>
        </p:nvSpPr>
        <p:spPr/>
        <p:txBody>
          <a:bodyPr/>
          <a:lstStyle/>
          <a:p>
            <a:fld id="{8AE57D7E-45BE-4A3A-96D5-3827745B8B30}" type="slidenum">
              <a:rPr lang="en-US" smtClean="0"/>
              <a:pPr/>
              <a:t>14</a:t>
            </a:fld>
            <a:endParaRPr lang="en-US" dirty="0"/>
          </a:p>
        </p:txBody>
      </p:sp>
    </p:spTree>
    <p:extLst>
      <p:ext uri="{BB962C8B-B14F-4D97-AF65-F5344CB8AC3E}">
        <p14:creationId xmlns:p14="http://schemas.microsoft.com/office/powerpoint/2010/main" val="187543598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AE57D7E-45BE-4A3A-96D5-3827745B8B30}" type="slidenum">
              <a:rPr lang="en-US" smtClean="0"/>
              <a:pPr/>
              <a:t>15</a:t>
            </a:fld>
            <a:endParaRPr lang="en-US" dirty="0"/>
          </a:p>
        </p:txBody>
      </p:sp>
    </p:spTree>
    <p:extLst>
      <p:ext uri="{BB962C8B-B14F-4D97-AF65-F5344CB8AC3E}">
        <p14:creationId xmlns:p14="http://schemas.microsoft.com/office/powerpoint/2010/main" val="212842846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r>
              <a:rPr lang="en-US" baseline="0" dirty="0"/>
              <a:t>Let’s look at the OFFCP focus. </a:t>
            </a:r>
            <a:endParaRPr lang="en-US" dirty="0"/>
          </a:p>
        </p:txBody>
      </p:sp>
      <p:sp>
        <p:nvSpPr>
          <p:cNvPr id="4" name="Slide Number Placeholder 3"/>
          <p:cNvSpPr>
            <a:spLocks noGrp="1"/>
          </p:cNvSpPr>
          <p:nvPr>
            <p:ph type="sldNum" sz="quarter" idx="10"/>
          </p:nvPr>
        </p:nvSpPr>
        <p:spPr/>
        <p:txBody>
          <a:bodyPr/>
          <a:lstStyle/>
          <a:p>
            <a:fld id="{8AE57D7E-45BE-4A3A-96D5-3827745B8B30}" type="slidenum">
              <a:rPr lang="en-US" smtClean="0"/>
              <a:pPr/>
              <a:t>16</a:t>
            </a:fld>
            <a:endParaRPr lang="en-US" dirty="0"/>
          </a:p>
        </p:txBody>
      </p:sp>
    </p:spTree>
    <p:extLst>
      <p:ext uri="{BB962C8B-B14F-4D97-AF65-F5344CB8AC3E}">
        <p14:creationId xmlns:p14="http://schemas.microsoft.com/office/powerpoint/2010/main" val="217524389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AE57D7E-45BE-4A3A-96D5-3827745B8B30}" type="slidenum">
              <a:rPr lang="en-US" smtClean="0"/>
              <a:pPr/>
              <a:t>17</a:t>
            </a:fld>
            <a:endParaRPr lang="en-US" dirty="0"/>
          </a:p>
        </p:txBody>
      </p:sp>
    </p:spTree>
    <p:extLst>
      <p:ext uri="{BB962C8B-B14F-4D97-AF65-F5344CB8AC3E}">
        <p14:creationId xmlns:p14="http://schemas.microsoft.com/office/powerpoint/2010/main" val="252674798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next focus is steering</a:t>
            </a:r>
          </a:p>
        </p:txBody>
      </p:sp>
      <p:sp>
        <p:nvSpPr>
          <p:cNvPr id="4" name="Slide Number Placeholder 3"/>
          <p:cNvSpPr>
            <a:spLocks noGrp="1"/>
          </p:cNvSpPr>
          <p:nvPr>
            <p:ph type="sldNum" sz="quarter" idx="5"/>
          </p:nvPr>
        </p:nvSpPr>
        <p:spPr/>
        <p:txBody>
          <a:bodyPr/>
          <a:lstStyle/>
          <a:p>
            <a:fld id="{8AE57D7E-45BE-4A3A-96D5-3827745B8B30}" type="slidenum">
              <a:rPr lang="en-US" smtClean="0"/>
              <a:pPr/>
              <a:t>18</a:t>
            </a:fld>
            <a:endParaRPr lang="en-US" dirty="0"/>
          </a:p>
        </p:txBody>
      </p:sp>
    </p:spTree>
    <p:extLst>
      <p:ext uri="{BB962C8B-B14F-4D97-AF65-F5344CB8AC3E}">
        <p14:creationId xmlns:p14="http://schemas.microsoft.com/office/powerpoint/2010/main" val="325463300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AE57D7E-45BE-4A3A-96D5-3827745B8B30}" type="slidenum">
              <a:rPr lang="en-US" smtClean="0"/>
              <a:pPr/>
              <a:t>20</a:t>
            </a:fld>
            <a:endParaRPr lang="en-US" dirty="0"/>
          </a:p>
        </p:txBody>
      </p:sp>
    </p:spTree>
    <p:extLst>
      <p:ext uri="{BB962C8B-B14F-4D97-AF65-F5344CB8AC3E}">
        <p14:creationId xmlns:p14="http://schemas.microsoft.com/office/powerpoint/2010/main" val="109418249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Change the disposition codes</a:t>
            </a:r>
          </a:p>
        </p:txBody>
      </p:sp>
      <p:sp>
        <p:nvSpPr>
          <p:cNvPr id="4" name="Slide Number Placeholder 3"/>
          <p:cNvSpPr>
            <a:spLocks noGrp="1"/>
          </p:cNvSpPr>
          <p:nvPr>
            <p:ph type="sldNum" sz="quarter" idx="5"/>
          </p:nvPr>
        </p:nvSpPr>
        <p:spPr/>
        <p:txBody>
          <a:bodyPr/>
          <a:lstStyle/>
          <a:p>
            <a:fld id="{8AE57D7E-45BE-4A3A-96D5-3827745B8B30}" type="slidenum">
              <a:rPr lang="en-US" smtClean="0"/>
              <a:pPr/>
              <a:t>21</a:t>
            </a:fld>
            <a:endParaRPr lang="en-US" dirty="0"/>
          </a:p>
        </p:txBody>
      </p:sp>
    </p:spTree>
    <p:extLst>
      <p:ext uri="{BB962C8B-B14F-4D97-AF65-F5344CB8AC3E}">
        <p14:creationId xmlns:p14="http://schemas.microsoft.com/office/powerpoint/2010/main" val="34077485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a:p>
            <a:endParaRPr lang="en-US" dirty="0"/>
          </a:p>
          <a:p>
            <a:endParaRPr lang="en-US" dirty="0"/>
          </a:p>
        </p:txBody>
      </p:sp>
      <p:sp>
        <p:nvSpPr>
          <p:cNvPr id="4" name="Slide Number Placeholder 3"/>
          <p:cNvSpPr>
            <a:spLocks noGrp="1"/>
          </p:cNvSpPr>
          <p:nvPr>
            <p:ph type="sldNum" sz="quarter" idx="10"/>
          </p:nvPr>
        </p:nvSpPr>
        <p:spPr/>
        <p:txBody>
          <a:bodyPr/>
          <a:lstStyle/>
          <a:p>
            <a:fld id="{8AE57D7E-45BE-4A3A-96D5-3827745B8B30}" type="slidenum">
              <a:rPr lang="en-US" smtClean="0"/>
              <a:pPr/>
              <a:t>2</a:t>
            </a:fld>
            <a:endParaRPr 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Change the disposition codes</a:t>
            </a:r>
          </a:p>
        </p:txBody>
      </p:sp>
      <p:sp>
        <p:nvSpPr>
          <p:cNvPr id="4" name="Slide Number Placeholder 3"/>
          <p:cNvSpPr>
            <a:spLocks noGrp="1"/>
          </p:cNvSpPr>
          <p:nvPr>
            <p:ph type="sldNum" sz="quarter" idx="5"/>
          </p:nvPr>
        </p:nvSpPr>
        <p:spPr/>
        <p:txBody>
          <a:bodyPr/>
          <a:lstStyle/>
          <a:p>
            <a:fld id="{8AE57D7E-45BE-4A3A-96D5-3827745B8B30}" type="slidenum">
              <a:rPr lang="en-US" smtClean="0"/>
              <a:pPr/>
              <a:t>22</a:t>
            </a:fld>
            <a:endParaRPr lang="en-US" dirty="0"/>
          </a:p>
        </p:txBody>
      </p:sp>
    </p:spTree>
    <p:extLst>
      <p:ext uri="{BB962C8B-B14F-4D97-AF65-F5344CB8AC3E}">
        <p14:creationId xmlns:p14="http://schemas.microsoft.com/office/powerpoint/2010/main" val="249613727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Change the disposition codes</a:t>
            </a:r>
          </a:p>
        </p:txBody>
      </p:sp>
      <p:sp>
        <p:nvSpPr>
          <p:cNvPr id="4" name="Slide Number Placeholder 3"/>
          <p:cNvSpPr>
            <a:spLocks noGrp="1"/>
          </p:cNvSpPr>
          <p:nvPr>
            <p:ph type="sldNum" sz="quarter" idx="5"/>
          </p:nvPr>
        </p:nvSpPr>
        <p:spPr/>
        <p:txBody>
          <a:bodyPr/>
          <a:lstStyle/>
          <a:p>
            <a:fld id="{8AE57D7E-45BE-4A3A-96D5-3827745B8B30}" type="slidenum">
              <a:rPr lang="en-US" smtClean="0"/>
              <a:pPr/>
              <a:t>23</a:t>
            </a:fld>
            <a:endParaRPr lang="en-US" dirty="0"/>
          </a:p>
        </p:txBody>
      </p:sp>
    </p:spTree>
    <p:extLst>
      <p:ext uri="{BB962C8B-B14F-4D97-AF65-F5344CB8AC3E}">
        <p14:creationId xmlns:p14="http://schemas.microsoft.com/office/powerpoint/2010/main" val="39113901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AE57D7E-45BE-4A3A-96D5-3827745B8B30}" type="slidenum">
              <a:rPr lang="en-US" smtClean="0"/>
              <a:pPr/>
              <a:t>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AE57D7E-45BE-4A3A-96D5-3827745B8B30}" type="slidenum">
              <a:rPr lang="en-US" smtClean="0"/>
              <a:pPr/>
              <a:t>5</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Some of the benefits of the AAP are the detailed reports generated</a:t>
            </a:r>
          </a:p>
        </p:txBody>
      </p:sp>
      <p:sp>
        <p:nvSpPr>
          <p:cNvPr id="4" name="Slide Number Placeholder 3"/>
          <p:cNvSpPr>
            <a:spLocks noGrp="1"/>
          </p:cNvSpPr>
          <p:nvPr>
            <p:ph type="sldNum" sz="quarter" idx="10"/>
          </p:nvPr>
        </p:nvSpPr>
        <p:spPr/>
        <p:txBody>
          <a:bodyPr/>
          <a:lstStyle/>
          <a:p>
            <a:fld id="{8AE57D7E-45BE-4A3A-96D5-3827745B8B30}" type="slidenum">
              <a:rPr lang="en-US" smtClean="0"/>
              <a:pPr/>
              <a:t>6</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AE57D7E-45BE-4A3A-96D5-3827745B8B30}" type="slidenum">
              <a:rPr lang="en-US" smtClean="0"/>
              <a:pPr/>
              <a:t>7</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Management</a:t>
            </a:r>
          </a:p>
        </p:txBody>
      </p:sp>
      <p:sp>
        <p:nvSpPr>
          <p:cNvPr id="4" name="Slide Number Placeholder 3"/>
          <p:cNvSpPr>
            <a:spLocks noGrp="1"/>
          </p:cNvSpPr>
          <p:nvPr>
            <p:ph type="sldNum" sz="quarter" idx="5"/>
          </p:nvPr>
        </p:nvSpPr>
        <p:spPr/>
        <p:txBody>
          <a:bodyPr/>
          <a:lstStyle/>
          <a:p>
            <a:fld id="{8AE57D7E-45BE-4A3A-96D5-3827745B8B30}" type="slidenum">
              <a:rPr lang="en-US" smtClean="0"/>
              <a:pPr/>
              <a:t>8</a:t>
            </a:fld>
            <a:endParaRPr lang="en-US" dirty="0"/>
          </a:p>
        </p:txBody>
      </p:sp>
    </p:spTree>
    <p:extLst>
      <p:ext uri="{BB962C8B-B14F-4D97-AF65-F5344CB8AC3E}">
        <p14:creationId xmlns:p14="http://schemas.microsoft.com/office/powerpoint/2010/main" val="214535030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AE57D7E-45BE-4A3A-96D5-3827745B8B30}" type="slidenum">
              <a:rPr lang="en-US" smtClean="0"/>
              <a:pPr/>
              <a:t>9</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Example- it</a:t>
            </a:r>
            <a:r>
              <a:rPr lang="en-US" baseline="0" dirty="0"/>
              <a:t> is reasonable to assume that jobs in a mid-level manager job group can promote into a top-level manager group, even if no actual promotions occurred during the past year. Each job group will have different feeders and some job groups will have no feeders at all. If a job group has no feeders, only external availability will count towards total availability of people who can perform work within the group. It would benefit an organization to have internal paths or succession plans within organizations that would allow incumbents to move. </a:t>
            </a:r>
          </a:p>
          <a:p>
            <a:r>
              <a:rPr lang="en-US" baseline="0" dirty="0"/>
              <a:t>We can assist in the facilitation of such with the creation of mentoring programs, affinity groups, etc. </a:t>
            </a:r>
            <a:endParaRPr lang="en-US" dirty="0"/>
          </a:p>
        </p:txBody>
      </p:sp>
      <p:sp>
        <p:nvSpPr>
          <p:cNvPr id="4" name="Slide Number Placeholder 3"/>
          <p:cNvSpPr>
            <a:spLocks noGrp="1"/>
          </p:cNvSpPr>
          <p:nvPr>
            <p:ph type="sldNum" sz="quarter" idx="10"/>
          </p:nvPr>
        </p:nvSpPr>
        <p:spPr/>
        <p:txBody>
          <a:bodyPr/>
          <a:lstStyle/>
          <a:p>
            <a:fld id="{8AE57D7E-45BE-4A3A-96D5-3827745B8B30}" type="slidenum">
              <a:rPr lang="en-US" smtClean="0"/>
              <a:pPr/>
              <a:t>10</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1_Title Slide">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841772"/>
            <a:ext cx="6858000" cy="1790700"/>
          </a:xfrm>
        </p:spPr>
        <p:txBody>
          <a:bodyPr anchor="b"/>
          <a:lstStyle>
            <a:lvl1pPr algn="ctr">
              <a:defRPr sz="4500">
                <a:solidFill>
                  <a:schemeClr val="bg1"/>
                </a:solidFill>
              </a:defRPr>
            </a:lvl1pPr>
          </a:lstStyle>
          <a:p>
            <a:r>
              <a:rPr lang="en-US" dirty="0"/>
              <a:t>Click to edit Master title style</a:t>
            </a:r>
          </a:p>
        </p:txBody>
      </p:sp>
      <p:sp>
        <p:nvSpPr>
          <p:cNvPr id="3" name="Subtitle 2"/>
          <p:cNvSpPr>
            <a:spLocks noGrp="1"/>
          </p:cNvSpPr>
          <p:nvPr>
            <p:ph type="subTitle" idx="1"/>
          </p:nvPr>
        </p:nvSpPr>
        <p:spPr>
          <a:xfrm>
            <a:off x="1143000" y="2701528"/>
            <a:ext cx="6858000" cy="1241822"/>
          </a:xfrm>
        </p:spPr>
        <p:txBody>
          <a:bodyPr/>
          <a:lstStyle>
            <a:lvl1pPr marL="0" indent="0" algn="ctr">
              <a:buNone/>
              <a:defRPr sz="2400">
                <a:solidFill>
                  <a:schemeClr val="accent1"/>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dirty="0"/>
              <a:t>Click to edit Master subtitle style</a:t>
            </a:r>
          </a:p>
        </p:txBody>
      </p:sp>
      <p:sp>
        <p:nvSpPr>
          <p:cNvPr id="5" name="Footer Placeholder 4"/>
          <p:cNvSpPr>
            <a:spLocks noGrp="1"/>
          </p:cNvSpPr>
          <p:nvPr>
            <p:ph type="ftr" sz="quarter" idx="11"/>
          </p:nvPr>
        </p:nvSpPr>
        <p:spPr>
          <a:xfrm>
            <a:off x="3028950" y="4767263"/>
            <a:ext cx="3086100" cy="273844"/>
          </a:xfrm>
          <a:prstGeom prst="rect">
            <a:avLst/>
          </a:prstGeom>
        </p:spPr>
        <p:txBody>
          <a:bodyPr/>
          <a:lstStyle>
            <a:lvl1pPr>
              <a:defRPr>
                <a:solidFill>
                  <a:schemeClr val="bg1"/>
                </a:solidFill>
              </a:defRPr>
            </a:lvl1pPr>
          </a:lstStyle>
          <a:p>
            <a:endParaRPr lang="en-US" dirty="0"/>
          </a:p>
        </p:txBody>
      </p:sp>
      <p:sp>
        <p:nvSpPr>
          <p:cNvPr id="6" name="Slide Number Placeholder 5"/>
          <p:cNvSpPr>
            <a:spLocks noGrp="1"/>
          </p:cNvSpPr>
          <p:nvPr>
            <p:ph type="sldNum" sz="quarter" idx="12"/>
          </p:nvPr>
        </p:nvSpPr>
        <p:spPr>
          <a:xfrm>
            <a:off x="6457950" y="4767263"/>
            <a:ext cx="2057400" cy="273844"/>
          </a:xfrm>
          <a:prstGeom prst="rect">
            <a:avLst/>
          </a:prstGeom>
        </p:spPr>
        <p:txBody>
          <a:bodyPr/>
          <a:lstStyle/>
          <a:p>
            <a:fld id="{0B8F101A-5762-A94D-B26B-936FC3619C3C}" type="slidenum">
              <a:rPr lang="en-US" smtClean="0"/>
              <a:t>‹#›</a:t>
            </a:fld>
            <a:endParaRPr lang="en-US" dirty="0"/>
          </a:p>
        </p:txBody>
      </p:sp>
      <p:pic>
        <p:nvPicPr>
          <p:cNvPr id="7" name="Picture 6">
            <a:extLst>
              <a:ext uri="{FF2B5EF4-FFF2-40B4-BE49-F238E27FC236}">
                <a16:creationId xmlns:a16="http://schemas.microsoft.com/office/drawing/2014/main" id="{63551B1E-06E3-D748-9A57-FBC7672BE2A8}"/>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a:xfrm>
            <a:off x="238860" y="4677511"/>
            <a:ext cx="1152767" cy="355436"/>
          </a:xfrm>
          <a:prstGeom prst="rect">
            <a:avLst/>
          </a:prstGeom>
        </p:spPr>
      </p:pic>
    </p:spTree>
    <p:extLst>
      <p:ext uri="{BB962C8B-B14F-4D97-AF65-F5344CB8AC3E}">
        <p14:creationId xmlns:p14="http://schemas.microsoft.com/office/powerpoint/2010/main" val="27823948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11"/>
          </p:nvPr>
        </p:nvSpPr>
        <p:spPr>
          <a:xfrm>
            <a:off x="3028950" y="4767263"/>
            <a:ext cx="3086100" cy="273844"/>
          </a:xfrm>
          <a:prstGeom prst="rect">
            <a:avLst/>
          </a:prstGeom>
        </p:spPr>
        <p:txBody>
          <a:bodyPr/>
          <a:lstStyle/>
          <a:p>
            <a:endParaRPr lang="en-US"/>
          </a:p>
        </p:txBody>
      </p:sp>
      <p:sp>
        <p:nvSpPr>
          <p:cNvPr id="6" name="Slide Number Placeholder 5"/>
          <p:cNvSpPr>
            <a:spLocks noGrp="1"/>
          </p:cNvSpPr>
          <p:nvPr>
            <p:ph type="sldNum" sz="quarter" idx="12"/>
          </p:nvPr>
        </p:nvSpPr>
        <p:spPr>
          <a:xfrm>
            <a:off x="6457950" y="4767263"/>
            <a:ext cx="2057400" cy="273844"/>
          </a:xfrm>
          <a:prstGeom prst="rect">
            <a:avLst/>
          </a:prstGeom>
        </p:spPr>
        <p:txBody>
          <a:bodyPr/>
          <a:lstStyle/>
          <a:p>
            <a:fld id="{0B8F101A-5762-A94D-B26B-936FC3619C3C}" type="slidenum">
              <a:rPr lang="en-US" smtClean="0"/>
              <a:t>‹#›</a:t>
            </a:fld>
            <a:endParaRPr lang="en-US"/>
          </a:p>
        </p:txBody>
      </p:sp>
      <p:pic>
        <p:nvPicPr>
          <p:cNvPr id="8" name="Picture 7">
            <a:extLst>
              <a:ext uri="{FF2B5EF4-FFF2-40B4-BE49-F238E27FC236}">
                <a16:creationId xmlns:a16="http://schemas.microsoft.com/office/drawing/2014/main" id="{674D4B38-CA07-44AE-A4DD-527E9060B403}"/>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a:xfrm>
            <a:off x="238860" y="4677511"/>
            <a:ext cx="1152767" cy="355436"/>
          </a:xfrm>
          <a:prstGeom prst="rect">
            <a:avLst/>
          </a:prstGeom>
        </p:spPr>
      </p:pic>
    </p:spTree>
    <p:extLst>
      <p:ext uri="{BB962C8B-B14F-4D97-AF65-F5344CB8AC3E}">
        <p14:creationId xmlns:p14="http://schemas.microsoft.com/office/powerpoint/2010/main" val="1418240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273844"/>
            <a:ext cx="1971675" cy="4358879"/>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273844"/>
            <a:ext cx="5800725" cy="435887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11"/>
          </p:nvPr>
        </p:nvSpPr>
        <p:spPr>
          <a:xfrm>
            <a:off x="3028950" y="4767263"/>
            <a:ext cx="3086100" cy="273844"/>
          </a:xfrm>
          <a:prstGeom prst="rect">
            <a:avLst/>
          </a:prstGeom>
        </p:spPr>
        <p:txBody>
          <a:bodyPr/>
          <a:lstStyle/>
          <a:p>
            <a:endParaRPr lang="en-US"/>
          </a:p>
        </p:txBody>
      </p:sp>
      <p:sp>
        <p:nvSpPr>
          <p:cNvPr id="6" name="Slide Number Placeholder 5"/>
          <p:cNvSpPr>
            <a:spLocks noGrp="1"/>
          </p:cNvSpPr>
          <p:nvPr>
            <p:ph type="sldNum" sz="quarter" idx="12"/>
          </p:nvPr>
        </p:nvSpPr>
        <p:spPr>
          <a:xfrm>
            <a:off x="6457950" y="4767263"/>
            <a:ext cx="2057400" cy="273844"/>
          </a:xfrm>
          <a:prstGeom prst="rect">
            <a:avLst/>
          </a:prstGeom>
        </p:spPr>
        <p:txBody>
          <a:bodyPr/>
          <a:lstStyle/>
          <a:p>
            <a:fld id="{0B8F101A-5762-A94D-B26B-936FC3619C3C}" type="slidenum">
              <a:rPr lang="en-US" smtClean="0"/>
              <a:t>‹#›</a:t>
            </a:fld>
            <a:endParaRPr lang="en-US"/>
          </a:p>
        </p:txBody>
      </p:sp>
    </p:spTree>
    <p:extLst>
      <p:ext uri="{BB962C8B-B14F-4D97-AF65-F5344CB8AC3E}">
        <p14:creationId xmlns:p14="http://schemas.microsoft.com/office/powerpoint/2010/main" val="42814242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11"/>
          </p:nvPr>
        </p:nvSpPr>
        <p:spPr>
          <a:xfrm>
            <a:off x="3028950" y="4767263"/>
            <a:ext cx="3086100" cy="273844"/>
          </a:xfrm>
          <a:prstGeom prst="rect">
            <a:avLst/>
          </a:prstGeom>
        </p:spPr>
        <p:txBody>
          <a:bodyPr/>
          <a:lstStyle/>
          <a:p>
            <a:endParaRPr lang="en-US" dirty="0"/>
          </a:p>
        </p:txBody>
      </p:sp>
      <p:sp>
        <p:nvSpPr>
          <p:cNvPr id="6" name="Slide Number Placeholder 5"/>
          <p:cNvSpPr>
            <a:spLocks noGrp="1"/>
          </p:cNvSpPr>
          <p:nvPr>
            <p:ph type="sldNum" sz="quarter" idx="12"/>
          </p:nvPr>
        </p:nvSpPr>
        <p:spPr>
          <a:xfrm>
            <a:off x="6457950" y="4767263"/>
            <a:ext cx="2057400" cy="273844"/>
          </a:xfrm>
          <a:prstGeom prst="rect">
            <a:avLst/>
          </a:prstGeom>
        </p:spPr>
        <p:txBody>
          <a:bodyPr/>
          <a:lstStyle/>
          <a:p>
            <a:fld id="{0B8F101A-5762-A94D-B26B-936FC3619C3C}" type="slidenum">
              <a:rPr lang="en-US" smtClean="0"/>
              <a:t>‹#›</a:t>
            </a:fld>
            <a:endParaRPr lang="en-US"/>
          </a:p>
        </p:txBody>
      </p:sp>
      <p:pic>
        <p:nvPicPr>
          <p:cNvPr id="8" name="Picture 7">
            <a:extLst>
              <a:ext uri="{FF2B5EF4-FFF2-40B4-BE49-F238E27FC236}">
                <a16:creationId xmlns:a16="http://schemas.microsoft.com/office/drawing/2014/main" id="{58987E2A-85C7-4E9E-A851-E7CEA9192AD3}"/>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a:xfrm>
            <a:off x="238860" y="4677511"/>
            <a:ext cx="1152767" cy="355436"/>
          </a:xfrm>
          <a:prstGeom prst="rect">
            <a:avLst/>
          </a:prstGeom>
        </p:spPr>
      </p:pic>
    </p:spTree>
    <p:extLst>
      <p:ext uri="{BB962C8B-B14F-4D97-AF65-F5344CB8AC3E}">
        <p14:creationId xmlns:p14="http://schemas.microsoft.com/office/powerpoint/2010/main" val="228582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8650" y="387178"/>
            <a:ext cx="7886700" cy="880838"/>
          </a:xfrm>
        </p:spPr>
        <p:txBody>
          <a:bodyPr/>
          <a:lstStyle>
            <a:lvl1pPr>
              <a:defRPr>
                <a:solidFill>
                  <a:schemeClr val="bg1"/>
                </a:solidFill>
              </a:defRPr>
            </a:lvl1pPr>
          </a:lstStyle>
          <a:p>
            <a:r>
              <a:rPr lang="en-US" dirty="0"/>
              <a:t>Click to edit Master title style</a:t>
            </a:r>
          </a:p>
        </p:txBody>
      </p:sp>
      <p:sp>
        <p:nvSpPr>
          <p:cNvPr id="3" name="Content Placeholder 2"/>
          <p:cNvSpPr>
            <a:spLocks noGrp="1"/>
          </p:cNvSpPr>
          <p:nvPr>
            <p:ph idx="1"/>
          </p:nvPr>
        </p:nvSpPr>
        <p:spPr/>
        <p:txBody>
          <a:bodyPr/>
          <a:lstStyle>
            <a:lvl1pPr>
              <a:defRPr>
                <a:solidFill>
                  <a:schemeClr val="bg1"/>
                </a:solidFill>
              </a:defRPr>
            </a:lvl1pPr>
            <a:lvl2pPr>
              <a:defRPr>
                <a:solidFill>
                  <a:schemeClr val="accent1"/>
                </a:solidFill>
              </a:defRPr>
            </a:lvl2pPr>
            <a:lvl3pPr>
              <a:defRPr>
                <a:solidFill>
                  <a:schemeClr val="accent1"/>
                </a:solidFill>
              </a:defRPr>
            </a:lvl3pPr>
            <a:lvl4pPr>
              <a:defRPr>
                <a:solidFill>
                  <a:schemeClr val="accent1"/>
                </a:solidFill>
              </a:defRPr>
            </a:lvl4pPr>
            <a:lvl5pPr>
              <a:defRPr>
                <a:solidFill>
                  <a:schemeClr val="accent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11"/>
          </p:nvPr>
        </p:nvSpPr>
        <p:spPr>
          <a:xfrm>
            <a:off x="3028950" y="4767263"/>
            <a:ext cx="3086100" cy="273844"/>
          </a:xfrm>
          <a:prstGeom prst="rect">
            <a:avLst/>
          </a:prstGeom>
        </p:spPr>
        <p:txBody>
          <a:bodyPr/>
          <a:lstStyle/>
          <a:p>
            <a:endParaRPr lang="en-US" dirty="0"/>
          </a:p>
        </p:txBody>
      </p:sp>
      <p:sp>
        <p:nvSpPr>
          <p:cNvPr id="6" name="Slide Number Placeholder 5"/>
          <p:cNvSpPr>
            <a:spLocks noGrp="1"/>
          </p:cNvSpPr>
          <p:nvPr>
            <p:ph type="sldNum" sz="quarter" idx="12"/>
          </p:nvPr>
        </p:nvSpPr>
        <p:spPr>
          <a:xfrm>
            <a:off x="6457950" y="4767263"/>
            <a:ext cx="2057400" cy="273844"/>
          </a:xfrm>
          <a:prstGeom prst="rect">
            <a:avLst/>
          </a:prstGeom>
        </p:spPr>
        <p:txBody>
          <a:bodyPr/>
          <a:lstStyle/>
          <a:p>
            <a:fld id="{0B8F101A-5762-A94D-B26B-936FC3619C3C}" type="slidenum">
              <a:rPr lang="en-US" smtClean="0"/>
              <a:t>‹#›</a:t>
            </a:fld>
            <a:endParaRPr lang="en-US"/>
          </a:p>
        </p:txBody>
      </p:sp>
      <p:pic>
        <p:nvPicPr>
          <p:cNvPr id="12" name="Picture 11">
            <a:extLst>
              <a:ext uri="{FF2B5EF4-FFF2-40B4-BE49-F238E27FC236}">
                <a16:creationId xmlns:a16="http://schemas.microsoft.com/office/drawing/2014/main" id="{08A21C36-4369-1741-AA83-82725D07338B}"/>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a:xfrm>
            <a:off x="238860" y="4677511"/>
            <a:ext cx="1152767" cy="355436"/>
          </a:xfrm>
          <a:prstGeom prst="rect">
            <a:avLst/>
          </a:prstGeom>
        </p:spPr>
      </p:pic>
    </p:spTree>
    <p:extLst>
      <p:ext uri="{BB962C8B-B14F-4D97-AF65-F5344CB8AC3E}">
        <p14:creationId xmlns:p14="http://schemas.microsoft.com/office/powerpoint/2010/main" val="688112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282304"/>
            <a:ext cx="7886700" cy="2139553"/>
          </a:xfrm>
        </p:spPr>
        <p:txBody>
          <a:bodyPr anchor="b"/>
          <a:lstStyle>
            <a:lvl1pPr algn="ctr">
              <a:defRPr sz="4500"/>
            </a:lvl1pPr>
          </a:lstStyle>
          <a:p>
            <a:r>
              <a:rPr lang="en-US" dirty="0"/>
              <a:t>Click to edit Master title style</a:t>
            </a:r>
          </a:p>
        </p:txBody>
      </p:sp>
      <p:sp>
        <p:nvSpPr>
          <p:cNvPr id="3" name="Text Placeholder 2"/>
          <p:cNvSpPr>
            <a:spLocks noGrp="1"/>
          </p:cNvSpPr>
          <p:nvPr>
            <p:ph type="body" idx="1"/>
          </p:nvPr>
        </p:nvSpPr>
        <p:spPr>
          <a:xfrm>
            <a:off x="623888" y="3442098"/>
            <a:ext cx="7886700" cy="1125140"/>
          </a:xfrm>
        </p:spPr>
        <p:txBody>
          <a:bodyPr/>
          <a:lstStyle>
            <a:lvl1pPr marL="0" indent="0" algn="ctr">
              <a:buNone/>
              <a:defRPr sz="24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dirty="0"/>
              <a:t>Click to edit Master text styles</a:t>
            </a:r>
          </a:p>
        </p:txBody>
      </p:sp>
      <p:sp>
        <p:nvSpPr>
          <p:cNvPr id="5" name="Footer Placeholder 4"/>
          <p:cNvSpPr>
            <a:spLocks noGrp="1"/>
          </p:cNvSpPr>
          <p:nvPr>
            <p:ph type="ftr" sz="quarter" idx="11"/>
          </p:nvPr>
        </p:nvSpPr>
        <p:spPr>
          <a:xfrm>
            <a:off x="3028950" y="4767263"/>
            <a:ext cx="3086100" cy="273844"/>
          </a:xfrm>
          <a:prstGeom prst="rect">
            <a:avLst/>
          </a:prstGeom>
        </p:spPr>
        <p:txBody>
          <a:bodyPr/>
          <a:lstStyle/>
          <a:p>
            <a:endParaRPr lang="en-US"/>
          </a:p>
        </p:txBody>
      </p:sp>
      <p:sp>
        <p:nvSpPr>
          <p:cNvPr id="6" name="Slide Number Placeholder 5"/>
          <p:cNvSpPr>
            <a:spLocks noGrp="1"/>
          </p:cNvSpPr>
          <p:nvPr>
            <p:ph type="sldNum" sz="quarter" idx="12"/>
          </p:nvPr>
        </p:nvSpPr>
        <p:spPr>
          <a:xfrm>
            <a:off x="6457950" y="4767263"/>
            <a:ext cx="2057400" cy="273844"/>
          </a:xfrm>
          <a:prstGeom prst="rect">
            <a:avLst/>
          </a:prstGeom>
        </p:spPr>
        <p:txBody>
          <a:bodyPr/>
          <a:lstStyle/>
          <a:p>
            <a:fld id="{0B8F101A-5762-A94D-B26B-936FC3619C3C}" type="slidenum">
              <a:rPr lang="en-US" smtClean="0"/>
              <a:t>‹#›</a:t>
            </a:fld>
            <a:endParaRPr lang="en-US"/>
          </a:p>
        </p:txBody>
      </p:sp>
      <p:pic>
        <p:nvPicPr>
          <p:cNvPr id="8" name="Picture 7">
            <a:extLst>
              <a:ext uri="{FF2B5EF4-FFF2-40B4-BE49-F238E27FC236}">
                <a16:creationId xmlns:a16="http://schemas.microsoft.com/office/drawing/2014/main" id="{549FA6D4-438C-4782-B13A-65EF9AE35331}"/>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a:xfrm>
            <a:off x="238860" y="4677511"/>
            <a:ext cx="1152767" cy="355436"/>
          </a:xfrm>
          <a:prstGeom prst="rect">
            <a:avLst/>
          </a:prstGeom>
        </p:spPr>
      </p:pic>
    </p:spTree>
    <p:extLst>
      <p:ext uri="{BB962C8B-B14F-4D97-AF65-F5344CB8AC3E}">
        <p14:creationId xmlns:p14="http://schemas.microsoft.com/office/powerpoint/2010/main" val="2054780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dirty="0"/>
              <a:t>Click to edit Master title style</a:t>
            </a:r>
          </a:p>
        </p:txBody>
      </p:sp>
      <p:sp>
        <p:nvSpPr>
          <p:cNvPr id="3" name="Content Placeholder 2"/>
          <p:cNvSpPr>
            <a:spLocks noGrp="1"/>
          </p:cNvSpPr>
          <p:nvPr>
            <p:ph sz="half" idx="1"/>
          </p:nvPr>
        </p:nvSpPr>
        <p:spPr>
          <a:xfrm>
            <a:off x="628650" y="1369219"/>
            <a:ext cx="3886200" cy="326350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369219"/>
            <a:ext cx="3886200" cy="326350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Footer Placeholder 5"/>
          <p:cNvSpPr>
            <a:spLocks noGrp="1"/>
          </p:cNvSpPr>
          <p:nvPr>
            <p:ph type="ftr" sz="quarter" idx="11"/>
          </p:nvPr>
        </p:nvSpPr>
        <p:spPr>
          <a:xfrm>
            <a:off x="3028950" y="4767263"/>
            <a:ext cx="3086100" cy="273844"/>
          </a:xfrm>
          <a:prstGeom prst="rect">
            <a:avLst/>
          </a:prstGeom>
        </p:spPr>
        <p:txBody>
          <a:bodyPr/>
          <a:lstStyle/>
          <a:p>
            <a:endParaRPr lang="en-US" dirty="0"/>
          </a:p>
        </p:txBody>
      </p:sp>
      <p:sp>
        <p:nvSpPr>
          <p:cNvPr id="7" name="Slide Number Placeholder 6"/>
          <p:cNvSpPr>
            <a:spLocks noGrp="1"/>
          </p:cNvSpPr>
          <p:nvPr>
            <p:ph type="sldNum" sz="quarter" idx="12"/>
          </p:nvPr>
        </p:nvSpPr>
        <p:spPr>
          <a:xfrm>
            <a:off x="6457950" y="4767263"/>
            <a:ext cx="2057400" cy="273844"/>
          </a:xfrm>
          <a:prstGeom prst="rect">
            <a:avLst/>
          </a:prstGeom>
        </p:spPr>
        <p:txBody>
          <a:bodyPr/>
          <a:lstStyle/>
          <a:p>
            <a:fld id="{0B8F101A-5762-A94D-B26B-936FC3619C3C}" type="slidenum">
              <a:rPr lang="en-US" smtClean="0"/>
              <a:t>‹#›</a:t>
            </a:fld>
            <a:endParaRPr lang="en-US"/>
          </a:p>
        </p:txBody>
      </p:sp>
      <p:pic>
        <p:nvPicPr>
          <p:cNvPr id="9" name="Picture 8">
            <a:extLst>
              <a:ext uri="{FF2B5EF4-FFF2-40B4-BE49-F238E27FC236}">
                <a16:creationId xmlns:a16="http://schemas.microsoft.com/office/drawing/2014/main" id="{8DEE3244-81F2-4DA7-BA95-37319ECD60DF}"/>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a:xfrm>
            <a:off x="238860" y="4677511"/>
            <a:ext cx="1152767" cy="355436"/>
          </a:xfrm>
          <a:prstGeom prst="rect">
            <a:avLst/>
          </a:prstGeom>
        </p:spPr>
      </p:pic>
    </p:spTree>
    <p:extLst>
      <p:ext uri="{BB962C8B-B14F-4D97-AF65-F5344CB8AC3E}">
        <p14:creationId xmlns:p14="http://schemas.microsoft.com/office/powerpoint/2010/main" val="34703532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273844"/>
            <a:ext cx="7886700" cy="994172"/>
          </a:xfrm>
        </p:spPr>
        <p:txBody>
          <a:bodyPr/>
          <a:lstStyle>
            <a:lvl1pPr algn="ctr">
              <a:defRPr/>
            </a:lvl1pPr>
          </a:lstStyle>
          <a:p>
            <a:r>
              <a:rPr lang="en-US" dirty="0"/>
              <a:t>Click to edit Master title style</a:t>
            </a:r>
          </a:p>
        </p:txBody>
      </p:sp>
      <p:sp>
        <p:nvSpPr>
          <p:cNvPr id="3" name="Text Placeholder 2"/>
          <p:cNvSpPr>
            <a:spLocks noGrp="1"/>
          </p:cNvSpPr>
          <p:nvPr>
            <p:ph type="body" idx="1"/>
          </p:nvPr>
        </p:nvSpPr>
        <p:spPr>
          <a:xfrm>
            <a:off x="629842" y="1260872"/>
            <a:ext cx="3868340"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1878806"/>
            <a:ext cx="3868340" cy="2763441"/>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629150" y="1260872"/>
            <a:ext cx="3887391"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1878806"/>
            <a:ext cx="3887391" cy="2763441"/>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Footer Placeholder 7"/>
          <p:cNvSpPr>
            <a:spLocks noGrp="1"/>
          </p:cNvSpPr>
          <p:nvPr>
            <p:ph type="ftr" sz="quarter" idx="11"/>
          </p:nvPr>
        </p:nvSpPr>
        <p:spPr>
          <a:xfrm>
            <a:off x="3028950" y="4767263"/>
            <a:ext cx="3086100" cy="273844"/>
          </a:xfrm>
          <a:prstGeom prst="rect">
            <a:avLst/>
          </a:prstGeom>
        </p:spPr>
        <p:txBody>
          <a:bodyPr/>
          <a:lstStyle/>
          <a:p>
            <a:endParaRPr lang="en-US"/>
          </a:p>
        </p:txBody>
      </p:sp>
      <p:sp>
        <p:nvSpPr>
          <p:cNvPr id="9" name="Slide Number Placeholder 8"/>
          <p:cNvSpPr>
            <a:spLocks noGrp="1"/>
          </p:cNvSpPr>
          <p:nvPr>
            <p:ph type="sldNum" sz="quarter" idx="12"/>
          </p:nvPr>
        </p:nvSpPr>
        <p:spPr>
          <a:xfrm>
            <a:off x="6457950" y="4767263"/>
            <a:ext cx="2057400" cy="273844"/>
          </a:xfrm>
          <a:prstGeom prst="rect">
            <a:avLst/>
          </a:prstGeom>
        </p:spPr>
        <p:txBody>
          <a:bodyPr/>
          <a:lstStyle/>
          <a:p>
            <a:fld id="{0B8F101A-5762-A94D-B26B-936FC3619C3C}" type="slidenum">
              <a:rPr lang="en-US" smtClean="0"/>
              <a:t>‹#›</a:t>
            </a:fld>
            <a:endParaRPr lang="en-US"/>
          </a:p>
        </p:txBody>
      </p:sp>
      <p:pic>
        <p:nvPicPr>
          <p:cNvPr id="11" name="Picture 10">
            <a:extLst>
              <a:ext uri="{FF2B5EF4-FFF2-40B4-BE49-F238E27FC236}">
                <a16:creationId xmlns:a16="http://schemas.microsoft.com/office/drawing/2014/main" id="{F704757B-7997-48D7-B76E-749502177335}"/>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a:xfrm>
            <a:off x="238860" y="4677511"/>
            <a:ext cx="1152767" cy="355436"/>
          </a:xfrm>
          <a:prstGeom prst="rect">
            <a:avLst/>
          </a:prstGeom>
        </p:spPr>
      </p:pic>
    </p:spTree>
    <p:extLst>
      <p:ext uri="{BB962C8B-B14F-4D97-AF65-F5344CB8AC3E}">
        <p14:creationId xmlns:p14="http://schemas.microsoft.com/office/powerpoint/2010/main" val="32967296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a:xfrm>
            <a:off x="3028950" y="4767263"/>
            <a:ext cx="3086100" cy="273844"/>
          </a:xfrm>
          <a:prstGeom prst="rect">
            <a:avLst/>
          </a:prstGeom>
        </p:spPr>
        <p:txBody>
          <a:bodyPr/>
          <a:lstStyle/>
          <a:p>
            <a:endParaRPr lang="en-US"/>
          </a:p>
        </p:txBody>
      </p:sp>
      <p:sp>
        <p:nvSpPr>
          <p:cNvPr id="4" name="Slide Number Placeholder 3"/>
          <p:cNvSpPr>
            <a:spLocks noGrp="1"/>
          </p:cNvSpPr>
          <p:nvPr>
            <p:ph type="sldNum" sz="quarter" idx="12"/>
          </p:nvPr>
        </p:nvSpPr>
        <p:spPr>
          <a:xfrm>
            <a:off x="6457950" y="4767263"/>
            <a:ext cx="2057400" cy="273844"/>
          </a:xfrm>
          <a:prstGeom prst="rect">
            <a:avLst/>
          </a:prstGeom>
        </p:spPr>
        <p:txBody>
          <a:bodyPr/>
          <a:lstStyle/>
          <a:p>
            <a:fld id="{0B8F101A-5762-A94D-B26B-936FC3619C3C}" type="slidenum">
              <a:rPr lang="en-US" smtClean="0"/>
              <a:t>‹#›</a:t>
            </a:fld>
            <a:endParaRPr lang="en-US"/>
          </a:p>
        </p:txBody>
      </p:sp>
      <p:pic>
        <p:nvPicPr>
          <p:cNvPr id="6" name="Picture 5">
            <a:extLst>
              <a:ext uri="{FF2B5EF4-FFF2-40B4-BE49-F238E27FC236}">
                <a16:creationId xmlns:a16="http://schemas.microsoft.com/office/drawing/2014/main" id="{801EEEAB-EAAA-4493-BDA0-9BE989138E1E}"/>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a:xfrm>
            <a:off x="238860" y="4677511"/>
            <a:ext cx="1152767" cy="355436"/>
          </a:xfrm>
          <a:prstGeom prst="rect">
            <a:avLst/>
          </a:prstGeom>
        </p:spPr>
      </p:pic>
    </p:spTree>
    <p:extLst>
      <p:ext uri="{BB962C8B-B14F-4D97-AF65-F5344CB8AC3E}">
        <p14:creationId xmlns:p14="http://schemas.microsoft.com/office/powerpoint/2010/main" val="7858000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37990" y="387178"/>
            <a:ext cx="3141029" cy="1155872"/>
          </a:xfrm>
        </p:spPr>
        <p:txBody>
          <a:bodyPr anchor="t" anchorCtr="0"/>
          <a:lstStyle>
            <a:lvl1pPr>
              <a:defRPr sz="2400"/>
            </a:lvl1pPr>
          </a:lstStyle>
          <a:p>
            <a:r>
              <a:rPr lang="en-US" dirty="0"/>
              <a:t>Click to edit Master title style</a:t>
            </a:r>
          </a:p>
        </p:txBody>
      </p:sp>
      <p:sp>
        <p:nvSpPr>
          <p:cNvPr id="3" name="Content Placeholder 2"/>
          <p:cNvSpPr>
            <a:spLocks noGrp="1"/>
          </p:cNvSpPr>
          <p:nvPr>
            <p:ph idx="1"/>
          </p:nvPr>
        </p:nvSpPr>
        <p:spPr>
          <a:xfrm>
            <a:off x="3887391" y="740569"/>
            <a:ext cx="4629150" cy="365521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37990" y="1543050"/>
            <a:ext cx="3141029" cy="2858691"/>
          </a:xfrm>
        </p:spPr>
        <p:txBody>
          <a:bodyPr/>
          <a:lstStyle>
            <a:lvl1pPr marL="0" indent="0">
              <a:buNone/>
              <a:defRPr sz="18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dirty="0"/>
              <a:t>Click to edit Master text styles</a:t>
            </a:r>
          </a:p>
        </p:txBody>
      </p:sp>
      <p:sp>
        <p:nvSpPr>
          <p:cNvPr id="6" name="Footer Placeholder 5"/>
          <p:cNvSpPr>
            <a:spLocks noGrp="1"/>
          </p:cNvSpPr>
          <p:nvPr>
            <p:ph type="ftr" sz="quarter" idx="11"/>
          </p:nvPr>
        </p:nvSpPr>
        <p:spPr>
          <a:xfrm>
            <a:off x="3028950" y="4767263"/>
            <a:ext cx="3086100" cy="273844"/>
          </a:xfrm>
          <a:prstGeom prst="rect">
            <a:avLst/>
          </a:prstGeom>
        </p:spPr>
        <p:txBody>
          <a:bodyPr/>
          <a:lstStyle/>
          <a:p>
            <a:endParaRPr lang="en-US"/>
          </a:p>
        </p:txBody>
      </p:sp>
      <p:sp>
        <p:nvSpPr>
          <p:cNvPr id="7" name="Slide Number Placeholder 6"/>
          <p:cNvSpPr>
            <a:spLocks noGrp="1"/>
          </p:cNvSpPr>
          <p:nvPr>
            <p:ph type="sldNum" sz="quarter" idx="12"/>
          </p:nvPr>
        </p:nvSpPr>
        <p:spPr>
          <a:xfrm>
            <a:off x="6457950" y="4767263"/>
            <a:ext cx="2057400" cy="273844"/>
          </a:xfrm>
          <a:prstGeom prst="rect">
            <a:avLst/>
          </a:prstGeom>
        </p:spPr>
        <p:txBody>
          <a:bodyPr/>
          <a:lstStyle/>
          <a:p>
            <a:fld id="{0B8F101A-5762-A94D-B26B-936FC3619C3C}" type="slidenum">
              <a:rPr lang="en-US" smtClean="0"/>
              <a:t>‹#›</a:t>
            </a:fld>
            <a:endParaRPr lang="en-US"/>
          </a:p>
        </p:txBody>
      </p:sp>
      <p:pic>
        <p:nvPicPr>
          <p:cNvPr id="8" name="Picture 7">
            <a:extLst>
              <a:ext uri="{FF2B5EF4-FFF2-40B4-BE49-F238E27FC236}">
                <a16:creationId xmlns:a16="http://schemas.microsoft.com/office/drawing/2014/main" id="{B62E4114-FBE5-4484-BD83-9919B90A9760}"/>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a:xfrm>
            <a:off x="238860" y="4677511"/>
            <a:ext cx="1152767" cy="355436"/>
          </a:xfrm>
          <a:prstGeom prst="rect">
            <a:avLst/>
          </a:prstGeom>
        </p:spPr>
      </p:pic>
    </p:spTree>
    <p:extLst>
      <p:ext uri="{BB962C8B-B14F-4D97-AF65-F5344CB8AC3E}">
        <p14:creationId xmlns:p14="http://schemas.microsoft.com/office/powerpoint/2010/main" val="14549651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37989" y="390152"/>
            <a:ext cx="3141029" cy="1262964"/>
          </a:xfrm>
        </p:spPr>
        <p:txBody>
          <a:bodyPr anchor="t" anchorCtr="0"/>
          <a:lstStyle>
            <a:lvl1pPr>
              <a:defRPr sz="2400">
                <a:solidFill>
                  <a:schemeClr val="tx1"/>
                </a:solidFill>
              </a:defRPr>
            </a:lvl1pPr>
          </a:lstStyle>
          <a:p>
            <a:r>
              <a:rPr lang="en-US" dirty="0"/>
              <a:t>Click to edit Master title style</a:t>
            </a:r>
          </a:p>
        </p:txBody>
      </p:sp>
      <p:sp>
        <p:nvSpPr>
          <p:cNvPr id="3" name="Picture Placeholder 2"/>
          <p:cNvSpPr>
            <a:spLocks noGrp="1" noChangeAspect="1"/>
          </p:cNvSpPr>
          <p:nvPr>
            <p:ph type="pic" idx="1"/>
          </p:nvPr>
        </p:nvSpPr>
        <p:spPr>
          <a:xfrm>
            <a:off x="3887391" y="740569"/>
            <a:ext cx="4629150" cy="3655219"/>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437989" y="1543050"/>
            <a:ext cx="3141030" cy="2858691"/>
          </a:xfrm>
        </p:spPr>
        <p:txBody>
          <a:bodyPr/>
          <a:lstStyle>
            <a:lvl1pPr marL="0" indent="0">
              <a:buNone/>
              <a:defRPr sz="18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dirty="0"/>
              <a:t>Click to edit Master text styles</a:t>
            </a:r>
          </a:p>
        </p:txBody>
      </p:sp>
      <p:sp>
        <p:nvSpPr>
          <p:cNvPr id="6" name="Footer Placeholder 5"/>
          <p:cNvSpPr>
            <a:spLocks noGrp="1"/>
          </p:cNvSpPr>
          <p:nvPr>
            <p:ph type="ftr" sz="quarter" idx="11"/>
          </p:nvPr>
        </p:nvSpPr>
        <p:spPr>
          <a:xfrm>
            <a:off x="3028950" y="4767263"/>
            <a:ext cx="3086100" cy="273844"/>
          </a:xfrm>
          <a:prstGeom prst="rect">
            <a:avLst/>
          </a:prstGeom>
        </p:spPr>
        <p:txBody>
          <a:bodyPr/>
          <a:lstStyle/>
          <a:p>
            <a:endParaRPr lang="en-US" dirty="0"/>
          </a:p>
        </p:txBody>
      </p:sp>
      <p:sp>
        <p:nvSpPr>
          <p:cNvPr id="7" name="Slide Number Placeholder 6"/>
          <p:cNvSpPr>
            <a:spLocks noGrp="1"/>
          </p:cNvSpPr>
          <p:nvPr>
            <p:ph type="sldNum" sz="quarter" idx="12"/>
          </p:nvPr>
        </p:nvSpPr>
        <p:spPr>
          <a:xfrm>
            <a:off x="6457950" y="4767263"/>
            <a:ext cx="2057400" cy="273844"/>
          </a:xfrm>
          <a:prstGeom prst="rect">
            <a:avLst/>
          </a:prstGeom>
        </p:spPr>
        <p:txBody>
          <a:bodyPr/>
          <a:lstStyle/>
          <a:p>
            <a:fld id="{0B8F101A-5762-A94D-B26B-936FC3619C3C}" type="slidenum">
              <a:rPr lang="en-US" smtClean="0"/>
              <a:t>‹#›</a:t>
            </a:fld>
            <a:endParaRPr lang="en-US" dirty="0"/>
          </a:p>
        </p:txBody>
      </p:sp>
      <p:pic>
        <p:nvPicPr>
          <p:cNvPr id="9" name="Picture 8">
            <a:extLst>
              <a:ext uri="{FF2B5EF4-FFF2-40B4-BE49-F238E27FC236}">
                <a16:creationId xmlns:a16="http://schemas.microsoft.com/office/drawing/2014/main" id="{0DC5A1D5-8200-3F47-A816-45C48D3759D7}"/>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a:xfrm>
            <a:off x="238860" y="4677511"/>
            <a:ext cx="1152767" cy="355436"/>
          </a:xfrm>
          <a:prstGeom prst="rect">
            <a:avLst/>
          </a:prstGeom>
        </p:spPr>
      </p:pic>
    </p:spTree>
    <p:extLst>
      <p:ext uri="{BB962C8B-B14F-4D97-AF65-F5344CB8AC3E}">
        <p14:creationId xmlns:p14="http://schemas.microsoft.com/office/powerpoint/2010/main" val="3085881625"/>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84048"/>
            <a:ext cx="7886700" cy="883968"/>
          </a:xfrm>
          <a:prstGeom prst="rect">
            <a:avLst/>
          </a:prstGeom>
        </p:spPr>
        <p:txBody>
          <a:bodyPr vert="horz" lIns="91440" tIns="45720" rIns="91440" bIns="45720" rtlCol="0" anchor="t" anchorCtr="0">
            <a:noAutofit/>
          </a:bodyPr>
          <a:lstStyle/>
          <a:p>
            <a:r>
              <a:rPr lang="en-US" dirty="0"/>
              <a:t>Click to edit Master title style</a:t>
            </a:r>
          </a:p>
        </p:txBody>
      </p:sp>
      <p:sp>
        <p:nvSpPr>
          <p:cNvPr id="3" name="Text Placeholder 2"/>
          <p:cNvSpPr>
            <a:spLocks noGrp="1"/>
          </p:cNvSpPr>
          <p:nvPr>
            <p:ph type="body" idx="1"/>
          </p:nvPr>
        </p:nvSpPr>
        <p:spPr>
          <a:xfrm>
            <a:off x="628650" y="1369219"/>
            <a:ext cx="7886700" cy="3263504"/>
          </a:xfrm>
          <a:prstGeom prst="rect">
            <a:avLst/>
          </a:prstGeom>
        </p:spPr>
        <p:txBody>
          <a:bodyPr vert="horz" lIns="91440" tIns="45720" rIns="91440" bIns="45720" rtlCol="0">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074391400"/>
      </p:ext>
    </p:extLst>
  </p:cSld>
  <p:clrMap bg1="dk1" tx1="lt1" bg2="dk2" tx2="lt2" accent1="accent1" accent2="accent2" accent3="accent3" accent4="accent4" accent5="accent5" accent6="accent6" hlink="hlink" folHlink="folHlink"/>
  <p:sldLayoutIdLst>
    <p:sldLayoutId id="2147483673" r:id="rId1"/>
    <p:sldLayoutId id="2147483662" r:id="rId2"/>
    <p:sldLayoutId id="2147483672" r:id="rId3"/>
    <p:sldLayoutId id="2147483663" r:id="rId4"/>
    <p:sldLayoutId id="2147483664" r:id="rId5"/>
    <p:sldLayoutId id="2147483665"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bg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400" kern="1200">
          <a:solidFill>
            <a:schemeClr val="bg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accent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accent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accent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accent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ctrTitle"/>
          </p:nvPr>
        </p:nvSpPr>
        <p:spPr>
          <a:xfrm>
            <a:off x="2018853" y="1188415"/>
            <a:ext cx="5118331" cy="1902938"/>
          </a:xfrm>
        </p:spPr>
        <p:txBody>
          <a:bodyPr anchor="ctr">
            <a:normAutofit/>
          </a:bodyPr>
          <a:lstStyle/>
          <a:p>
            <a:pPr algn="ctr"/>
            <a:r>
              <a:rPr lang="en-US" sz="3300" dirty="0"/>
              <a:t>University of Pittsburgh’s Affirmative Action Program</a:t>
            </a:r>
          </a:p>
        </p:txBody>
      </p:sp>
      <p:sp>
        <p:nvSpPr>
          <p:cNvPr id="3" name="Subtitle 2"/>
          <p:cNvSpPr>
            <a:spLocks noGrp="1"/>
          </p:cNvSpPr>
          <p:nvPr>
            <p:ph type="subTitle" idx="1"/>
          </p:nvPr>
        </p:nvSpPr>
        <p:spPr>
          <a:xfrm>
            <a:off x="2006647" y="3099926"/>
            <a:ext cx="5130536" cy="558280"/>
          </a:xfrm>
        </p:spPr>
        <p:txBody>
          <a:bodyPr>
            <a:normAutofit/>
          </a:bodyPr>
          <a:lstStyle/>
          <a:p>
            <a:pPr algn="ctr"/>
            <a:r>
              <a:rPr lang="en-US" dirty="0">
                <a:solidFill>
                  <a:schemeClr val="accent1"/>
                </a:solidFill>
              </a:rPr>
              <a:t>An Overview</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normAutofit/>
          </a:bodyPr>
          <a:lstStyle/>
          <a:p>
            <a:r>
              <a:rPr lang="en-US" sz="2325" dirty="0"/>
              <a:t>How is Internal Availability Determined?</a:t>
            </a:r>
          </a:p>
        </p:txBody>
      </p:sp>
      <p:sp>
        <p:nvSpPr>
          <p:cNvPr id="3" name="Content Placeholder 2"/>
          <p:cNvSpPr>
            <a:spLocks noGrp="1"/>
          </p:cNvSpPr>
          <p:nvPr>
            <p:ph idx="1"/>
          </p:nvPr>
        </p:nvSpPr>
        <p:spPr/>
        <p:txBody>
          <a:bodyPr anchor="ctr">
            <a:normAutofit/>
          </a:bodyPr>
          <a:lstStyle/>
          <a:p>
            <a:pPr marL="0" indent="0">
              <a:buNone/>
            </a:pPr>
            <a:r>
              <a:rPr lang="en-US" sz="2800" dirty="0">
                <a:solidFill>
                  <a:srgbClr val="000000"/>
                </a:solidFill>
              </a:rPr>
              <a:t>One or more internal factors reflect the opportunity for the organization to train, transfer, and promote people from within the organization from one job group to a higher job group.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74470BD-71DB-4C4E-8E2B-0B8A9F9D9933}"/>
              </a:ext>
            </a:extLst>
          </p:cNvPr>
          <p:cNvSpPr>
            <a:spLocks noGrp="1"/>
          </p:cNvSpPr>
          <p:nvPr>
            <p:ph type="title"/>
          </p:nvPr>
        </p:nvSpPr>
        <p:spPr/>
        <p:txBody>
          <a:bodyPr/>
          <a:lstStyle/>
          <a:p>
            <a:pPr algn="ctr"/>
            <a:r>
              <a:rPr lang="en-US" dirty="0"/>
              <a:t>Internal Availability Analysis</a:t>
            </a:r>
          </a:p>
        </p:txBody>
      </p:sp>
      <p:pic>
        <p:nvPicPr>
          <p:cNvPr id="5" name="Content Placeholder 4" descr="Table of Factor Availabilities and Weight Availabilities for women and minorities.">
            <a:extLst>
              <a:ext uri="{FF2B5EF4-FFF2-40B4-BE49-F238E27FC236}">
                <a16:creationId xmlns:a16="http://schemas.microsoft.com/office/drawing/2014/main" id="{BA2257CF-5B8E-4879-9154-8C41AE1C991F}"/>
              </a:ext>
            </a:extLst>
          </p:cNvPr>
          <p:cNvPicPr>
            <a:picLocks noGrp="1" noChangeAspect="1"/>
          </p:cNvPicPr>
          <p:nvPr>
            <p:ph idx="1"/>
          </p:nvPr>
        </p:nvPicPr>
        <p:blipFill>
          <a:blip r:embed="rId3"/>
          <a:stretch>
            <a:fillRect/>
          </a:stretch>
        </p:blipFill>
        <p:spPr>
          <a:xfrm>
            <a:off x="943312" y="1370013"/>
            <a:ext cx="7257375" cy="3262312"/>
          </a:xfrm>
          <a:prstGeom prst="rect">
            <a:avLst/>
          </a:prstGeom>
        </p:spPr>
      </p:pic>
    </p:spTree>
    <p:extLst>
      <p:ext uri="{BB962C8B-B14F-4D97-AF65-F5344CB8AC3E}">
        <p14:creationId xmlns:p14="http://schemas.microsoft.com/office/powerpoint/2010/main" val="39431873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normAutofit/>
          </a:bodyPr>
          <a:lstStyle/>
          <a:p>
            <a:r>
              <a:rPr lang="en-US" sz="2325"/>
              <a:t>How is Internal Availability Determined?</a:t>
            </a:r>
          </a:p>
        </p:txBody>
      </p:sp>
      <p:sp>
        <p:nvSpPr>
          <p:cNvPr id="3" name="Content Placeholder 2"/>
          <p:cNvSpPr>
            <a:spLocks noGrp="1"/>
          </p:cNvSpPr>
          <p:nvPr>
            <p:ph idx="1"/>
          </p:nvPr>
        </p:nvSpPr>
        <p:spPr/>
        <p:txBody>
          <a:bodyPr anchor="ctr">
            <a:normAutofit fontScale="92500" lnSpcReduction="10000"/>
          </a:bodyPr>
          <a:lstStyle/>
          <a:p>
            <a:pPr>
              <a:lnSpc>
                <a:spcPct val="110000"/>
              </a:lnSpc>
            </a:pPr>
            <a:endParaRPr lang="en-US" sz="1275" b="1" u="sng" dirty="0">
              <a:solidFill>
                <a:srgbClr val="000000"/>
              </a:solidFill>
            </a:endParaRPr>
          </a:p>
          <a:p>
            <a:pPr>
              <a:lnSpc>
                <a:spcPct val="110000"/>
              </a:lnSpc>
            </a:pPr>
            <a:endParaRPr lang="en-US" sz="2000" b="1" u="sng" dirty="0">
              <a:solidFill>
                <a:srgbClr val="000000"/>
              </a:solidFill>
            </a:endParaRPr>
          </a:p>
          <a:p>
            <a:pPr>
              <a:lnSpc>
                <a:spcPct val="110000"/>
              </a:lnSpc>
            </a:pPr>
            <a:r>
              <a:rPr lang="en-US" sz="2000" b="1" u="sng" dirty="0">
                <a:solidFill>
                  <a:srgbClr val="000000"/>
                </a:solidFill>
              </a:rPr>
              <a:t>Feeder Jobs</a:t>
            </a:r>
            <a:r>
              <a:rPr lang="en-US" sz="2000" b="1" dirty="0">
                <a:solidFill>
                  <a:srgbClr val="000000"/>
                </a:solidFill>
              </a:rPr>
              <a:t>: </a:t>
            </a:r>
            <a:r>
              <a:rPr lang="en-US" sz="2000" dirty="0">
                <a:solidFill>
                  <a:srgbClr val="000000"/>
                </a:solidFill>
              </a:rPr>
              <a:t>Jobs</a:t>
            </a:r>
            <a:r>
              <a:rPr lang="en-US" sz="2000" b="1" dirty="0">
                <a:solidFill>
                  <a:srgbClr val="000000"/>
                </a:solidFill>
              </a:rPr>
              <a:t> </a:t>
            </a:r>
            <a:r>
              <a:rPr lang="en-US" sz="2000" dirty="0">
                <a:solidFill>
                  <a:srgbClr val="000000"/>
                </a:solidFill>
              </a:rPr>
              <a:t>identified as positions that provide a normal promotion path into each job group. While feeder jobs can be identified manually, the identification should be based upon past promotion activity or upon a reasonable expectation of future promotion activity. </a:t>
            </a:r>
          </a:p>
          <a:p>
            <a:pPr>
              <a:lnSpc>
                <a:spcPct val="110000"/>
              </a:lnSpc>
            </a:pPr>
            <a:r>
              <a:rPr lang="en-US" sz="2000" dirty="0">
                <a:solidFill>
                  <a:srgbClr val="000000"/>
                </a:solidFill>
              </a:rPr>
              <a:t>These Feeder Jobs are used to determine the percentage of women and minorities availability for employment opportunities within a particular job group at the University. </a:t>
            </a:r>
          </a:p>
          <a:p>
            <a:pPr>
              <a:lnSpc>
                <a:spcPct val="110000"/>
              </a:lnSpc>
            </a:pPr>
            <a:endParaRPr lang="en-US" sz="1275" dirty="0">
              <a:solidFill>
                <a:srgbClr val="000000"/>
              </a:solidFill>
            </a:endParaRPr>
          </a:p>
          <a:p>
            <a:pPr>
              <a:lnSpc>
                <a:spcPct val="110000"/>
              </a:lnSpc>
            </a:pPr>
            <a:endParaRPr lang="en-US" sz="1275" dirty="0">
              <a:solidFill>
                <a:srgbClr val="000000"/>
              </a:solidFill>
            </a:endParaRPr>
          </a:p>
          <a:p>
            <a:pPr>
              <a:lnSpc>
                <a:spcPct val="110000"/>
              </a:lnSpc>
            </a:pPr>
            <a:endParaRPr lang="en-US" sz="1275" dirty="0">
              <a:solidFill>
                <a:srgbClr val="00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normAutofit/>
          </a:bodyPr>
          <a:lstStyle/>
          <a:p>
            <a:r>
              <a:rPr lang="en-US" sz="2325"/>
              <a:t>How is External Availability Determined?</a:t>
            </a:r>
          </a:p>
        </p:txBody>
      </p:sp>
      <p:sp>
        <p:nvSpPr>
          <p:cNvPr id="3" name="Content Placeholder 2"/>
          <p:cNvSpPr>
            <a:spLocks noGrp="1"/>
          </p:cNvSpPr>
          <p:nvPr>
            <p:ph idx="1"/>
          </p:nvPr>
        </p:nvSpPr>
        <p:spPr/>
        <p:txBody>
          <a:bodyPr anchor="ctr">
            <a:normAutofit/>
          </a:bodyPr>
          <a:lstStyle/>
          <a:p>
            <a:r>
              <a:rPr lang="en-US" sz="2800" dirty="0">
                <a:solidFill>
                  <a:srgbClr val="000000"/>
                </a:solidFill>
              </a:rPr>
              <a:t>One or more external factors influencing the opportunity for the University to bring in new employees from outside the University. </a:t>
            </a:r>
          </a:p>
          <a:p>
            <a:r>
              <a:rPr lang="en-US" sz="2800" dirty="0">
                <a:solidFill>
                  <a:srgbClr val="000000"/>
                </a:solidFill>
              </a:rPr>
              <a:t>One factor used is the percentage of minorities and women with the requisite skills in a reasonable recruitment area.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How is External Availability Determined?</a:t>
            </a:r>
          </a:p>
        </p:txBody>
      </p:sp>
      <p:sp>
        <p:nvSpPr>
          <p:cNvPr id="3" name="Content Placeholder 2"/>
          <p:cNvSpPr>
            <a:spLocks noGrp="1"/>
          </p:cNvSpPr>
          <p:nvPr>
            <p:ph idx="1"/>
          </p:nvPr>
        </p:nvSpPr>
        <p:spPr/>
        <p:txBody>
          <a:bodyPr/>
          <a:lstStyle/>
          <a:p>
            <a:pPr>
              <a:lnSpc>
                <a:spcPct val="150000"/>
              </a:lnSpc>
            </a:pPr>
            <a:r>
              <a:rPr lang="en-US" dirty="0"/>
              <a:t>US Census Bureau Data</a:t>
            </a:r>
          </a:p>
          <a:p>
            <a:pPr>
              <a:lnSpc>
                <a:spcPct val="150000"/>
              </a:lnSpc>
            </a:pPr>
            <a:r>
              <a:rPr lang="en-US" dirty="0"/>
              <a:t>NORC- National Opinion Research Center</a:t>
            </a:r>
          </a:p>
          <a:p>
            <a:pPr>
              <a:lnSpc>
                <a:spcPct val="150000"/>
              </a:lnSpc>
            </a:pPr>
            <a:r>
              <a:rPr lang="en-US" dirty="0"/>
              <a:t>IPEDS-Integrated Postsecondary Education Data System</a:t>
            </a:r>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normAutofit/>
          </a:bodyPr>
          <a:lstStyle/>
          <a:p>
            <a:r>
              <a:rPr lang="en-US" sz="1950" dirty="0"/>
              <a:t>Placement Goals (Opportunities)</a:t>
            </a:r>
          </a:p>
        </p:txBody>
      </p:sp>
      <p:sp>
        <p:nvSpPr>
          <p:cNvPr id="3" name="Content Placeholder 2"/>
          <p:cNvSpPr>
            <a:spLocks noGrp="1"/>
          </p:cNvSpPr>
          <p:nvPr>
            <p:ph idx="1"/>
          </p:nvPr>
        </p:nvSpPr>
        <p:spPr/>
        <p:txBody>
          <a:bodyPr anchor="ctr">
            <a:normAutofit/>
          </a:bodyPr>
          <a:lstStyle/>
          <a:p>
            <a:pPr>
              <a:lnSpc>
                <a:spcPct val="150000"/>
              </a:lnSpc>
            </a:pPr>
            <a:r>
              <a:rPr lang="en-US" sz="1800" b="1" dirty="0"/>
              <a:t>Placement opportunities</a:t>
            </a:r>
            <a:r>
              <a:rPr lang="en-US" sz="1800" dirty="0"/>
              <a:t> serve as objectives or targets reasonably attainable by means of applying every good faith effort to make all aspects of the entire </a:t>
            </a:r>
            <a:r>
              <a:rPr lang="en-US" sz="1800" b="1" dirty="0"/>
              <a:t>affirmative action program</a:t>
            </a:r>
            <a:r>
              <a:rPr lang="en-US" sz="1800" dirty="0"/>
              <a:t> work. </a:t>
            </a:r>
          </a:p>
          <a:p>
            <a:pPr>
              <a:lnSpc>
                <a:spcPct val="150000"/>
              </a:lnSpc>
            </a:pPr>
            <a:r>
              <a:rPr lang="en-US" sz="1800" b="1" dirty="0"/>
              <a:t>Placement opportunities</a:t>
            </a:r>
            <a:r>
              <a:rPr lang="en-US" sz="1800" dirty="0"/>
              <a:t> also are used to measure progress toward achieving equal employment opportunity.</a:t>
            </a:r>
          </a:p>
          <a:p>
            <a:pPr>
              <a:lnSpc>
                <a:spcPct val="150000"/>
              </a:lnSpc>
            </a:pPr>
            <a:r>
              <a:rPr lang="en-US" sz="1800" dirty="0"/>
              <a:t>They are NOT quotas they are targets</a:t>
            </a:r>
          </a:p>
          <a:p>
            <a:endParaRPr lang="en-US" dirty="0">
              <a:solidFill>
                <a:srgbClr val="00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normAutofit/>
          </a:bodyPr>
          <a:lstStyle/>
          <a:p>
            <a:pPr algn="ctr"/>
            <a:r>
              <a:rPr lang="en-US" sz="2325" dirty="0"/>
              <a:t>Areas of Focus for the OFCCP</a:t>
            </a:r>
          </a:p>
        </p:txBody>
      </p:sp>
      <p:sp>
        <p:nvSpPr>
          <p:cNvPr id="3" name="Content Placeholder 2"/>
          <p:cNvSpPr>
            <a:spLocks noGrp="1"/>
          </p:cNvSpPr>
          <p:nvPr>
            <p:ph idx="1"/>
          </p:nvPr>
        </p:nvSpPr>
        <p:spPr/>
        <p:txBody>
          <a:bodyPr anchor="ctr">
            <a:normAutofit/>
          </a:bodyPr>
          <a:lstStyle/>
          <a:p>
            <a:pPr>
              <a:lnSpc>
                <a:spcPct val="150000"/>
              </a:lnSpc>
            </a:pPr>
            <a:r>
              <a:rPr lang="en-US" sz="1600" dirty="0">
                <a:solidFill>
                  <a:schemeClr val="bg1">
                    <a:lumMod val="75000"/>
                  </a:schemeClr>
                </a:solidFill>
              </a:rPr>
              <a:t>Compensation inequity</a:t>
            </a:r>
          </a:p>
          <a:p>
            <a:pPr>
              <a:lnSpc>
                <a:spcPct val="150000"/>
              </a:lnSpc>
            </a:pPr>
            <a:r>
              <a:rPr lang="en-US" sz="1600" dirty="0">
                <a:solidFill>
                  <a:schemeClr val="bg1">
                    <a:lumMod val="75000"/>
                  </a:schemeClr>
                </a:solidFill>
              </a:rPr>
              <a:t>Steering </a:t>
            </a:r>
          </a:p>
          <a:p>
            <a:pPr>
              <a:lnSpc>
                <a:spcPct val="150000"/>
              </a:lnSpc>
            </a:pPr>
            <a:r>
              <a:rPr lang="en-US" sz="1600" dirty="0">
                <a:solidFill>
                  <a:schemeClr val="bg1">
                    <a:lumMod val="75000"/>
                  </a:schemeClr>
                </a:solidFill>
              </a:rPr>
              <a:t>Adverse Impact</a:t>
            </a:r>
          </a:p>
          <a:p>
            <a:pPr>
              <a:lnSpc>
                <a:spcPct val="150000"/>
              </a:lnSpc>
            </a:pPr>
            <a:r>
              <a:rPr lang="en-US" sz="1600" dirty="0">
                <a:solidFill>
                  <a:schemeClr val="bg1">
                    <a:lumMod val="75000"/>
                  </a:schemeClr>
                </a:solidFill>
              </a:rPr>
              <a:t>Applicant disposition codes</a:t>
            </a:r>
          </a:p>
          <a:p>
            <a:pPr>
              <a:lnSpc>
                <a:spcPct val="150000"/>
              </a:lnSpc>
            </a:pPr>
            <a:r>
              <a:rPr lang="en-US" sz="1600" dirty="0">
                <a:solidFill>
                  <a:schemeClr val="bg1">
                    <a:lumMod val="75000"/>
                  </a:schemeClr>
                </a:solidFill>
              </a:rPr>
              <a:t>Good faith efforts </a:t>
            </a:r>
          </a:p>
          <a:p>
            <a:pPr>
              <a:lnSpc>
                <a:spcPct val="150000"/>
              </a:lnSpc>
            </a:pPr>
            <a:r>
              <a:rPr lang="en-US" sz="1600" dirty="0">
                <a:solidFill>
                  <a:schemeClr val="bg1">
                    <a:lumMod val="75000"/>
                  </a:schemeClr>
                </a:solidFill>
              </a:rPr>
              <a:t>Vets and IWD</a:t>
            </a:r>
          </a:p>
        </p:txBody>
      </p:sp>
    </p:spTree>
    <p:extLst>
      <p:ext uri="{BB962C8B-B14F-4D97-AF65-F5344CB8AC3E}">
        <p14:creationId xmlns:p14="http://schemas.microsoft.com/office/powerpoint/2010/main" val="33973771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normAutofit/>
          </a:bodyPr>
          <a:lstStyle/>
          <a:p>
            <a:r>
              <a:rPr lang="en-US" sz="3600" dirty="0"/>
              <a:t>Compensation Inequity</a:t>
            </a:r>
            <a:br>
              <a:rPr lang="en-US" sz="1950" dirty="0"/>
            </a:br>
            <a:endParaRPr lang="en-US" sz="1950" dirty="0"/>
          </a:p>
        </p:txBody>
      </p:sp>
      <p:sp>
        <p:nvSpPr>
          <p:cNvPr id="3" name="Content Placeholder 2"/>
          <p:cNvSpPr>
            <a:spLocks noGrp="1"/>
          </p:cNvSpPr>
          <p:nvPr>
            <p:ph idx="1"/>
          </p:nvPr>
        </p:nvSpPr>
        <p:spPr/>
        <p:txBody>
          <a:bodyPr anchor="ctr">
            <a:normAutofit/>
          </a:bodyPr>
          <a:lstStyle/>
          <a:p>
            <a:pPr marL="0" indent="0">
              <a:lnSpc>
                <a:spcPct val="150000"/>
              </a:lnSpc>
              <a:buNone/>
            </a:pPr>
            <a:r>
              <a:rPr lang="en-US" sz="2000" dirty="0">
                <a:solidFill>
                  <a:srgbClr val="000000"/>
                </a:solidFill>
              </a:rPr>
              <a:t>AAP as a tool – we have the salary information that enables us to review salaries and ensure that there are no inequities.  </a:t>
            </a:r>
          </a:p>
          <a:p>
            <a:pPr marL="0" indent="0">
              <a:lnSpc>
                <a:spcPct val="150000"/>
              </a:lnSpc>
              <a:buNone/>
            </a:pPr>
            <a:r>
              <a:rPr lang="en-US" sz="2000" dirty="0">
                <a:solidFill>
                  <a:srgbClr val="000000"/>
                </a:solidFill>
              </a:rPr>
              <a:t>Lillie Ledbetter Act was signed to support the reduction of salary inequity –Pay transparency act</a:t>
            </a:r>
          </a:p>
          <a:p>
            <a:pPr marL="0" indent="0">
              <a:lnSpc>
                <a:spcPct val="150000"/>
              </a:lnSpc>
              <a:buNone/>
            </a:pPr>
            <a:r>
              <a:rPr lang="en-US" sz="2000" dirty="0">
                <a:solidFill>
                  <a:srgbClr val="000000"/>
                </a:solidFill>
              </a:rPr>
              <a:t>Staff cannot be reprimanded for discussing their salaries</a:t>
            </a:r>
          </a:p>
        </p:txBody>
      </p:sp>
    </p:spTree>
    <p:extLst>
      <p:ext uri="{BB962C8B-B14F-4D97-AF65-F5344CB8AC3E}">
        <p14:creationId xmlns:p14="http://schemas.microsoft.com/office/powerpoint/2010/main" val="66928819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normAutofit/>
          </a:bodyPr>
          <a:lstStyle/>
          <a:p>
            <a:r>
              <a:rPr lang="en-US" sz="3600" dirty="0"/>
              <a:t>What is Steering</a:t>
            </a:r>
          </a:p>
        </p:txBody>
      </p:sp>
      <p:sp>
        <p:nvSpPr>
          <p:cNvPr id="3" name="Content Placeholder 2"/>
          <p:cNvSpPr>
            <a:spLocks noGrp="1"/>
          </p:cNvSpPr>
          <p:nvPr>
            <p:ph idx="1"/>
          </p:nvPr>
        </p:nvSpPr>
        <p:spPr/>
        <p:txBody>
          <a:bodyPr anchor="ctr">
            <a:normAutofit/>
          </a:bodyPr>
          <a:lstStyle/>
          <a:p>
            <a:pPr>
              <a:lnSpc>
                <a:spcPct val="150000"/>
              </a:lnSpc>
            </a:pPr>
            <a:r>
              <a:rPr lang="en-US" sz="2000" dirty="0">
                <a:solidFill>
                  <a:srgbClr val="000000"/>
                </a:solidFill>
              </a:rPr>
              <a:t>Steering occurs when it appears that women or underrepresented minorities are steered to apply for certain positions. </a:t>
            </a:r>
          </a:p>
          <a:p>
            <a:pPr>
              <a:lnSpc>
                <a:spcPct val="150000"/>
              </a:lnSpc>
            </a:pPr>
            <a:r>
              <a:rPr lang="en-US" sz="2000" dirty="0">
                <a:solidFill>
                  <a:srgbClr val="000000"/>
                </a:solidFill>
              </a:rPr>
              <a:t>It may not be what is happening</a:t>
            </a:r>
          </a:p>
          <a:p>
            <a:pPr>
              <a:lnSpc>
                <a:spcPct val="150000"/>
              </a:lnSpc>
            </a:pPr>
            <a:r>
              <a:rPr lang="en-US" sz="2000" dirty="0">
                <a:solidFill>
                  <a:srgbClr val="000000"/>
                </a:solidFill>
              </a:rPr>
              <a:t>OFCCP will ask questions about the data</a:t>
            </a:r>
          </a:p>
        </p:txBody>
      </p:sp>
    </p:spTree>
    <p:extLst>
      <p:ext uri="{BB962C8B-B14F-4D97-AF65-F5344CB8AC3E}">
        <p14:creationId xmlns:p14="http://schemas.microsoft.com/office/powerpoint/2010/main" val="23450253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FE77FF-58B0-4252-846B-E7434C8A2E88}"/>
              </a:ext>
            </a:extLst>
          </p:cNvPr>
          <p:cNvSpPr>
            <a:spLocks noGrp="1"/>
          </p:cNvSpPr>
          <p:nvPr>
            <p:ph type="title"/>
          </p:nvPr>
        </p:nvSpPr>
        <p:spPr/>
        <p:txBody>
          <a:bodyPr/>
          <a:lstStyle/>
          <a:p>
            <a:pPr algn="ctr"/>
            <a:r>
              <a:rPr lang="en-US" dirty="0"/>
              <a:t>Disposition Codes </a:t>
            </a:r>
          </a:p>
        </p:txBody>
      </p:sp>
      <p:sp>
        <p:nvSpPr>
          <p:cNvPr id="3" name="Content Placeholder 2">
            <a:extLst>
              <a:ext uri="{FF2B5EF4-FFF2-40B4-BE49-F238E27FC236}">
                <a16:creationId xmlns:a16="http://schemas.microsoft.com/office/drawing/2014/main" id="{78EE084B-7964-4FB3-837C-D613C9C513B4}"/>
              </a:ext>
            </a:extLst>
          </p:cNvPr>
          <p:cNvSpPr>
            <a:spLocks noGrp="1"/>
          </p:cNvSpPr>
          <p:nvPr>
            <p:ph idx="1"/>
          </p:nvPr>
        </p:nvSpPr>
        <p:spPr/>
        <p:txBody>
          <a:bodyPr/>
          <a:lstStyle/>
          <a:p>
            <a:pPr>
              <a:lnSpc>
                <a:spcPct val="150000"/>
              </a:lnSpc>
            </a:pPr>
            <a:r>
              <a:rPr lang="en-US" dirty="0"/>
              <a:t> Should tell the story of how an applicant travelled through the search</a:t>
            </a:r>
          </a:p>
          <a:p>
            <a:pPr>
              <a:lnSpc>
                <a:spcPct val="150000"/>
              </a:lnSpc>
            </a:pPr>
            <a:r>
              <a:rPr lang="en-US" dirty="0"/>
              <a:t> Should be relevant and clearly stated</a:t>
            </a:r>
          </a:p>
          <a:p>
            <a:pPr>
              <a:lnSpc>
                <a:spcPct val="150000"/>
              </a:lnSpc>
            </a:pPr>
            <a:r>
              <a:rPr lang="en-US" dirty="0"/>
              <a:t>Should be completed for each individual who applies for the open opportunity</a:t>
            </a:r>
          </a:p>
        </p:txBody>
      </p:sp>
    </p:spTree>
    <p:extLst>
      <p:ext uri="{BB962C8B-B14F-4D97-AF65-F5344CB8AC3E}">
        <p14:creationId xmlns:p14="http://schemas.microsoft.com/office/powerpoint/2010/main" val="496005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normAutofit/>
          </a:bodyPr>
          <a:lstStyle/>
          <a:p>
            <a:r>
              <a:rPr lang="en-US" sz="1950" dirty="0"/>
              <a:t>	AFFIRMATIVE ACTION IS…</a:t>
            </a:r>
          </a:p>
        </p:txBody>
      </p:sp>
      <p:sp>
        <p:nvSpPr>
          <p:cNvPr id="3" name="Content Placeholder 2"/>
          <p:cNvSpPr>
            <a:spLocks noGrp="1"/>
          </p:cNvSpPr>
          <p:nvPr>
            <p:ph idx="1"/>
          </p:nvPr>
        </p:nvSpPr>
        <p:spPr/>
        <p:txBody>
          <a:bodyPr anchor="ctr">
            <a:normAutofit/>
          </a:bodyPr>
          <a:lstStyle/>
          <a:p>
            <a:pPr>
              <a:lnSpc>
                <a:spcPct val="110000"/>
              </a:lnSpc>
            </a:pPr>
            <a:r>
              <a:rPr lang="en-US" dirty="0">
                <a:solidFill>
                  <a:srgbClr val="000000"/>
                </a:solidFill>
              </a:rPr>
              <a:t>A Set of focused procedures and good faith efforts, which an employer establishes and implements to ensure that equal employment opportunities are provided for all employees and applicants.</a:t>
            </a:r>
          </a:p>
          <a:p>
            <a:pPr>
              <a:lnSpc>
                <a:spcPct val="110000"/>
              </a:lnSpc>
            </a:pPr>
            <a:r>
              <a:rPr lang="en-US" dirty="0">
                <a:solidFill>
                  <a:srgbClr val="000000"/>
                </a:solidFill>
              </a:rPr>
              <a:t>A tool to be used to see current demographics</a:t>
            </a:r>
          </a:p>
          <a:p>
            <a:pPr>
              <a:lnSpc>
                <a:spcPct val="110000"/>
              </a:lnSpc>
            </a:pPr>
            <a:r>
              <a:rPr lang="en-US" dirty="0">
                <a:solidFill>
                  <a:srgbClr val="000000"/>
                </a:solidFill>
              </a:rPr>
              <a:t>Sustained Commitment to increasing the diversity of the faculty and staff of the University of Pittsburgh</a:t>
            </a:r>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20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20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20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4" dur="20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20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20" dur="20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normAutofit/>
          </a:bodyPr>
          <a:lstStyle/>
          <a:p>
            <a:r>
              <a:rPr lang="en-US" sz="2325" dirty="0"/>
              <a:t>Disposition codes- New to be Reviewed</a:t>
            </a:r>
            <a:br>
              <a:rPr lang="en-US" sz="2325" dirty="0"/>
            </a:br>
            <a:endParaRPr lang="en-US" sz="2325" dirty="0"/>
          </a:p>
        </p:txBody>
      </p:sp>
      <p:sp>
        <p:nvSpPr>
          <p:cNvPr id="3" name="Content Placeholder 2"/>
          <p:cNvSpPr>
            <a:spLocks noGrp="1"/>
          </p:cNvSpPr>
          <p:nvPr>
            <p:ph idx="1"/>
          </p:nvPr>
        </p:nvSpPr>
        <p:spPr/>
        <p:txBody>
          <a:bodyPr anchor="ctr">
            <a:noAutofit/>
          </a:bodyPr>
          <a:lstStyle/>
          <a:p>
            <a:r>
              <a:rPr lang="en-US" sz="1400" dirty="0"/>
              <a:t>Applicant Applied too late in the process – </a:t>
            </a:r>
            <a:r>
              <a:rPr lang="en-US" sz="1400" dirty="0">
                <a:solidFill>
                  <a:srgbClr val="FF0000"/>
                </a:solidFill>
              </a:rPr>
              <a:t>an applicant is qualified, but search process had already determined the applicants who would be interviewed. The applicant submitted their CV after the requested submission date.  Will not move forward in the search</a:t>
            </a:r>
            <a:endParaRPr lang="en-US" sz="1400" dirty="0"/>
          </a:p>
          <a:p>
            <a:r>
              <a:rPr lang="en-US" sz="1400" dirty="0"/>
              <a:t>Candidate communicates No longer interested –</a:t>
            </a:r>
            <a:r>
              <a:rPr lang="en-US" sz="1400" dirty="0">
                <a:solidFill>
                  <a:srgbClr val="FF0000"/>
                </a:solidFill>
              </a:rPr>
              <a:t> the applicant does not respond to request for an interview, or expresses that they are no longer interested in the opportunity will not move forward in the search</a:t>
            </a:r>
            <a:endParaRPr lang="en-US" sz="1400" dirty="0"/>
          </a:p>
          <a:p>
            <a:r>
              <a:rPr lang="en-US" sz="1400" dirty="0"/>
              <a:t>Does not meet minimum qualifications – Education –</a:t>
            </a:r>
            <a:r>
              <a:rPr lang="en-US" sz="1400" dirty="0">
                <a:solidFill>
                  <a:srgbClr val="FF0000"/>
                </a:solidFill>
              </a:rPr>
              <a:t>does not have the terminal degree for the position will not move forward in the search</a:t>
            </a:r>
            <a:endParaRPr lang="en-US" sz="1400" dirty="0"/>
          </a:p>
          <a:p>
            <a:r>
              <a:rPr lang="en-US" sz="1400" dirty="0"/>
              <a:t>Does not meet minimum qualifications – Experience –</a:t>
            </a:r>
            <a:r>
              <a:rPr lang="en-US" sz="1400" dirty="0">
                <a:solidFill>
                  <a:srgbClr val="FF0000"/>
                </a:solidFill>
              </a:rPr>
              <a:t>does not have the experience requested on the job posting will not move forward in the search</a:t>
            </a:r>
            <a:endParaRPr lang="en-US" sz="1400" dirty="0"/>
          </a:p>
          <a:p>
            <a:r>
              <a:rPr lang="en-US" sz="1400" dirty="0"/>
              <a:t>Does not meet minimum qualifications – Both Education and Experience –</a:t>
            </a:r>
            <a:r>
              <a:rPr lang="en-US" sz="1400" dirty="0">
                <a:solidFill>
                  <a:srgbClr val="FF0000"/>
                </a:solidFill>
              </a:rPr>
              <a:t>does not have the education or experiential requirements stated on the job posting will not move forward in the search</a:t>
            </a:r>
          </a:p>
          <a:p>
            <a:r>
              <a:rPr lang="en-US" sz="1400" dirty="0"/>
              <a:t>Qualified  -</a:t>
            </a:r>
            <a:r>
              <a:rPr lang="en-US" sz="1400" dirty="0">
                <a:solidFill>
                  <a:srgbClr val="FF0000"/>
                </a:solidFill>
              </a:rPr>
              <a:t> meets the requirements – will move forward in the search </a:t>
            </a:r>
            <a:endParaRPr lang="en-US" sz="1400" dirty="0"/>
          </a:p>
        </p:txBody>
      </p:sp>
    </p:spTree>
    <p:extLst>
      <p:ext uri="{BB962C8B-B14F-4D97-AF65-F5344CB8AC3E}">
        <p14:creationId xmlns:p14="http://schemas.microsoft.com/office/powerpoint/2010/main" val="152377091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normAutofit/>
          </a:bodyPr>
          <a:lstStyle/>
          <a:p>
            <a:r>
              <a:rPr lang="en-US" sz="2325" dirty="0"/>
              <a:t>Disposition codes –Committee Review</a:t>
            </a:r>
            <a:br>
              <a:rPr lang="en-US" sz="2325" dirty="0"/>
            </a:br>
            <a:endParaRPr lang="en-US" sz="2325" dirty="0"/>
          </a:p>
        </p:txBody>
      </p:sp>
      <p:sp>
        <p:nvSpPr>
          <p:cNvPr id="3" name="Content Placeholder 2"/>
          <p:cNvSpPr>
            <a:spLocks noGrp="1"/>
          </p:cNvSpPr>
          <p:nvPr>
            <p:ph idx="1"/>
          </p:nvPr>
        </p:nvSpPr>
        <p:spPr/>
        <p:txBody>
          <a:bodyPr anchor="ctr">
            <a:normAutofit/>
          </a:bodyPr>
          <a:lstStyle/>
          <a:p>
            <a:r>
              <a:rPr lang="en-US" sz="1400" dirty="0"/>
              <a:t>Applicant Communicates No Longer Interested- </a:t>
            </a:r>
            <a:r>
              <a:rPr lang="en-US" sz="1400" dirty="0">
                <a:solidFill>
                  <a:srgbClr val="FF0000"/>
                </a:solidFill>
              </a:rPr>
              <a:t>the applicant does not respond to request for an interview, or expresses that they are no longer interested in the opportunity will not move forward in the search</a:t>
            </a:r>
            <a:endParaRPr lang="en-US" sz="1400" dirty="0"/>
          </a:p>
          <a:p>
            <a:r>
              <a:rPr lang="en-US" sz="1400" dirty="0"/>
              <a:t>Qualified, Not Selected - Does not meet Preferred Qualifications and/or Qualifications Not as Strong as Other Applicants – Education –</a:t>
            </a:r>
            <a:r>
              <a:rPr lang="en-US" sz="1400" dirty="0">
                <a:solidFill>
                  <a:srgbClr val="FF0000"/>
                </a:solidFill>
              </a:rPr>
              <a:t> although the applicant meets the minimum requirements of the position, there are preferred requirements, for example,  applicants are required to have a Master’s degree, however a PhD is preferred</a:t>
            </a:r>
            <a:endParaRPr lang="en-US" sz="1400" dirty="0"/>
          </a:p>
          <a:p>
            <a:r>
              <a:rPr lang="en-US" sz="1400" dirty="0"/>
              <a:t>Qualified, Not Selected - Does not meet Preferred Qualifications and/or Qualifications Not as Strong as Other Applicants - Experience/Key Accomplishments-</a:t>
            </a:r>
            <a:r>
              <a:rPr lang="en-US" sz="1400" dirty="0">
                <a:solidFill>
                  <a:srgbClr val="FF0000"/>
                </a:solidFill>
              </a:rPr>
              <a:t> applicant may meet all of the minimum qualifications, however preferred could be experience launching a center.</a:t>
            </a:r>
            <a:endParaRPr lang="en-US" sz="1400" dirty="0"/>
          </a:p>
          <a:p>
            <a:r>
              <a:rPr lang="en-US" sz="1400" dirty="0"/>
              <a:t>Qualified, Not Selected - Does not meet Preferred Qualifications and/or Qualifications Not as Strong as Other Applicants - Education and Experience/Key Accomplishments – </a:t>
            </a:r>
            <a:r>
              <a:rPr lang="en-US" sz="1400" dirty="0">
                <a:solidFill>
                  <a:srgbClr val="FF0000"/>
                </a:solidFill>
              </a:rPr>
              <a:t>there area other applicants who meet both the minimum and the preferred qualifications of the position</a:t>
            </a:r>
            <a:endParaRPr lang="en-US" sz="1400" dirty="0"/>
          </a:p>
          <a:p>
            <a:r>
              <a:rPr lang="en-US" sz="1400" dirty="0"/>
              <a:t>Selected for Interview – </a:t>
            </a:r>
            <a:r>
              <a:rPr lang="en-US" sz="1400" dirty="0">
                <a:solidFill>
                  <a:srgbClr val="FF0000"/>
                </a:solidFill>
              </a:rPr>
              <a:t>applicant moves forward in the search</a:t>
            </a:r>
            <a:endParaRPr lang="en-US" sz="1400" dirty="0"/>
          </a:p>
          <a:p>
            <a:endParaRPr lang="en-US" sz="825" dirty="0"/>
          </a:p>
        </p:txBody>
      </p:sp>
    </p:spTree>
    <p:extLst>
      <p:ext uri="{BB962C8B-B14F-4D97-AF65-F5344CB8AC3E}">
        <p14:creationId xmlns:p14="http://schemas.microsoft.com/office/powerpoint/2010/main" val="10631816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normAutofit/>
          </a:bodyPr>
          <a:lstStyle/>
          <a:p>
            <a:r>
              <a:rPr lang="en-US" sz="2325" dirty="0"/>
              <a:t>Disposition codes –Interview</a:t>
            </a:r>
            <a:br>
              <a:rPr lang="en-US" sz="2325" dirty="0"/>
            </a:br>
            <a:endParaRPr lang="en-US" sz="2325" dirty="0"/>
          </a:p>
        </p:txBody>
      </p:sp>
      <p:sp>
        <p:nvSpPr>
          <p:cNvPr id="3" name="Content Placeholder 2"/>
          <p:cNvSpPr>
            <a:spLocks noGrp="1"/>
          </p:cNvSpPr>
          <p:nvPr>
            <p:ph idx="1"/>
          </p:nvPr>
        </p:nvSpPr>
        <p:spPr/>
        <p:txBody>
          <a:bodyPr anchor="ctr">
            <a:normAutofit/>
          </a:bodyPr>
          <a:lstStyle/>
          <a:p>
            <a:r>
              <a:rPr lang="en-US" sz="1400" dirty="0"/>
              <a:t>Applicant Communicates No Longer Interested -</a:t>
            </a:r>
            <a:r>
              <a:rPr lang="en-US" sz="1400" dirty="0">
                <a:solidFill>
                  <a:srgbClr val="FF0000"/>
                </a:solidFill>
              </a:rPr>
              <a:t>the applicant does not respond to request for an interview, or expresses that they are no longer interested in the opportunity will not move forward in the search</a:t>
            </a:r>
            <a:endParaRPr lang="en-US" sz="1400" dirty="0"/>
          </a:p>
          <a:p>
            <a:r>
              <a:rPr lang="en-US" sz="1400" dirty="0"/>
              <a:t>Interview showed some deficiencies – </a:t>
            </a:r>
            <a:r>
              <a:rPr lang="en-US" sz="1400" dirty="0">
                <a:solidFill>
                  <a:srgbClr val="FF0000"/>
                </a:solidFill>
              </a:rPr>
              <a:t>applicant did not provide strong responses to the interview questions</a:t>
            </a:r>
            <a:endParaRPr lang="en-US" sz="1400" dirty="0"/>
          </a:p>
          <a:p>
            <a:r>
              <a:rPr lang="en-US" sz="1400" dirty="0"/>
              <a:t>Lacks sufficient contributions to diversity/cultural competence – </a:t>
            </a:r>
            <a:r>
              <a:rPr lang="en-US" sz="1400" dirty="0">
                <a:solidFill>
                  <a:srgbClr val="FF0000"/>
                </a:solidFill>
              </a:rPr>
              <a:t>diversity statement not strong; </a:t>
            </a:r>
            <a:endParaRPr lang="en-US" sz="1400" dirty="0"/>
          </a:p>
          <a:p>
            <a:r>
              <a:rPr lang="en-US" sz="1400" dirty="0"/>
              <a:t>Lacks sufficient depth/breadth of research/creative excellence or impact-</a:t>
            </a:r>
            <a:r>
              <a:rPr lang="en-US" sz="1400" dirty="0">
                <a:solidFill>
                  <a:srgbClr val="FF0000"/>
                </a:solidFill>
              </a:rPr>
              <a:t> at the interview, as research was discussed, found that it was not as robust as the committee expected</a:t>
            </a:r>
            <a:endParaRPr lang="en-US" sz="1400" dirty="0"/>
          </a:p>
          <a:p>
            <a:r>
              <a:rPr lang="en-US" sz="1400" dirty="0"/>
              <a:t>Lacks sufficient teaching achievement-</a:t>
            </a:r>
            <a:r>
              <a:rPr lang="en-US" sz="1400" dirty="0">
                <a:solidFill>
                  <a:srgbClr val="FF0000"/>
                </a:solidFill>
              </a:rPr>
              <a:t> teaching experience not as relevant to the position</a:t>
            </a:r>
            <a:endParaRPr lang="en-US" sz="1400" dirty="0"/>
          </a:p>
          <a:p>
            <a:r>
              <a:rPr lang="en-US" sz="1400" dirty="0"/>
              <a:t>Publication Record shows some deficiencies-</a:t>
            </a:r>
            <a:r>
              <a:rPr lang="en-US" sz="1400" dirty="0">
                <a:solidFill>
                  <a:srgbClr val="FF0000"/>
                </a:solidFill>
              </a:rPr>
              <a:t> authorship not as strong as other applicants</a:t>
            </a:r>
            <a:endParaRPr lang="en-US" sz="1400" dirty="0"/>
          </a:p>
          <a:p>
            <a:r>
              <a:rPr lang="en-US" sz="1400" dirty="0"/>
              <a:t>References were weak-</a:t>
            </a:r>
            <a:r>
              <a:rPr lang="en-US" sz="1400" dirty="0">
                <a:solidFill>
                  <a:srgbClr val="FF0000"/>
                </a:solidFill>
              </a:rPr>
              <a:t> references not as strong as other applicants</a:t>
            </a:r>
            <a:endParaRPr lang="en-US" sz="1400" dirty="0"/>
          </a:p>
          <a:p>
            <a:r>
              <a:rPr lang="en-US" sz="1400" dirty="0"/>
              <a:t>Selected as a Finalist-</a:t>
            </a:r>
            <a:r>
              <a:rPr lang="en-US" sz="1400" dirty="0">
                <a:solidFill>
                  <a:srgbClr val="FF0000"/>
                </a:solidFill>
              </a:rPr>
              <a:t>move forward in the search</a:t>
            </a:r>
            <a:endParaRPr lang="en-US" sz="1400" dirty="0"/>
          </a:p>
          <a:p>
            <a:endParaRPr lang="en-US" sz="825" dirty="0"/>
          </a:p>
        </p:txBody>
      </p:sp>
    </p:spTree>
    <p:extLst>
      <p:ext uri="{BB962C8B-B14F-4D97-AF65-F5344CB8AC3E}">
        <p14:creationId xmlns:p14="http://schemas.microsoft.com/office/powerpoint/2010/main" val="148050285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normAutofit/>
          </a:bodyPr>
          <a:lstStyle/>
          <a:p>
            <a:r>
              <a:rPr lang="en-US" sz="2325" dirty="0"/>
              <a:t>Disposition codes –Finalist</a:t>
            </a:r>
            <a:br>
              <a:rPr lang="en-US" sz="2325" dirty="0"/>
            </a:br>
            <a:endParaRPr lang="en-US" sz="2325" dirty="0"/>
          </a:p>
        </p:txBody>
      </p:sp>
      <p:sp>
        <p:nvSpPr>
          <p:cNvPr id="3" name="Content Placeholder 2"/>
          <p:cNvSpPr>
            <a:spLocks noGrp="1"/>
          </p:cNvSpPr>
          <p:nvPr>
            <p:ph idx="1"/>
          </p:nvPr>
        </p:nvSpPr>
        <p:spPr/>
        <p:txBody>
          <a:bodyPr anchor="ctr">
            <a:normAutofit/>
          </a:bodyPr>
          <a:lstStyle/>
          <a:p>
            <a:r>
              <a:rPr lang="en-US" sz="1600" dirty="0"/>
              <a:t>Applicant Communicates No Longer Interested -</a:t>
            </a:r>
            <a:r>
              <a:rPr lang="en-US" sz="1600" dirty="0">
                <a:solidFill>
                  <a:srgbClr val="FF0000"/>
                </a:solidFill>
              </a:rPr>
              <a:t>the applicant does not respond to request for an interview, or expresses that they are no longer interested in the opportunity will not move forward in the search</a:t>
            </a:r>
            <a:endParaRPr lang="en-US" sz="1600" dirty="0"/>
          </a:p>
          <a:p>
            <a:r>
              <a:rPr lang="en-US" sz="1600" dirty="0"/>
              <a:t>Alternate for the position (ranking)- </a:t>
            </a:r>
            <a:r>
              <a:rPr lang="en-US" sz="1600" dirty="0">
                <a:solidFill>
                  <a:srgbClr val="FF0000"/>
                </a:solidFill>
              </a:rPr>
              <a:t>2</a:t>
            </a:r>
            <a:r>
              <a:rPr lang="en-US" sz="1600" baseline="30000" dirty="0">
                <a:solidFill>
                  <a:srgbClr val="FF0000"/>
                </a:solidFill>
              </a:rPr>
              <a:t>nd</a:t>
            </a:r>
            <a:r>
              <a:rPr lang="en-US" sz="1600" dirty="0">
                <a:solidFill>
                  <a:srgbClr val="FF0000"/>
                </a:solidFill>
              </a:rPr>
              <a:t> or 3</a:t>
            </a:r>
            <a:r>
              <a:rPr lang="en-US" sz="1600" baseline="30000" dirty="0">
                <a:solidFill>
                  <a:srgbClr val="FF0000"/>
                </a:solidFill>
              </a:rPr>
              <a:t>rd</a:t>
            </a:r>
            <a:r>
              <a:rPr lang="en-US" sz="1600" dirty="0">
                <a:solidFill>
                  <a:srgbClr val="FF0000"/>
                </a:solidFill>
              </a:rPr>
              <a:t> choice</a:t>
            </a:r>
            <a:endParaRPr lang="en-US" sz="1600" dirty="0"/>
          </a:p>
          <a:p>
            <a:r>
              <a:rPr lang="en-US" sz="1600" dirty="0"/>
              <a:t>The in-person talk showed some deficiencies- </a:t>
            </a:r>
            <a:r>
              <a:rPr lang="en-US" sz="1600" dirty="0">
                <a:solidFill>
                  <a:srgbClr val="FF0000"/>
                </a:solidFill>
              </a:rPr>
              <a:t>2</a:t>
            </a:r>
            <a:r>
              <a:rPr lang="en-US" sz="1600" baseline="30000" dirty="0">
                <a:solidFill>
                  <a:srgbClr val="FF0000"/>
                </a:solidFill>
              </a:rPr>
              <a:t>nd</a:t>
            </a:r>
            <a:r>
              <a:rPr lang="en-US" sz="1600" dirty="0">
                <a:solidFill>
                  <a:srgbClr val="FF0000"/>
                </a:solidFill>
              </a:rPr>
              <a:t> interview not as strong as other finalists</a:t>
            </a:r>
            <a:endParaRPr lang="en-US" sz="1600" dirty="0"/>
          </a:p>
          <a:p>
            <a:r>
              <a:rPr lang="en-US" sz="1600" dirty="0"/>
              <a:t>Recommendations and dossier not as strong as other applicants-</a:t>
            </a:r>
            <a:r>
              <a:rPr lang="en-US" sz="1600" dirty="0">
                <a:solidFill>
                  <a:srgbClr val="FF0000"/>
                </a:solidFill>
              </a:rPr>
              <a:t> comparatively packet not as strong as the other finalists</a:t>
            </a:r>
            <a:endParaRPr lang="en-US" sz="1600" dirty="0"/>
          </a:p>
          <a:p>
            <a:r>
              <a:rPr lang="en-US" sz="1600" dirty="0"/>
              <a:t>Not as strong relative to other finalists – </a:t>
            </a:r>
            <a:r>
              <a:rPr lang="en-US" sz="1600" dirty="0">
                <a:solidFill>
                  <a:srgbClr val="FF0000"/>
                </a:solidFill>
              </a:rPr>
              <a:t>overall scores not as strong as the other finalists</a:t>
            </a:r>
            <a:endParaRPr lang="en-US" sz="1600" dirty="0"/>
          </a:p>
          <a:p>
            <a:r>
              <a:rPr lang="en-US" sz="1600" dirty="0"/>
              <a:t>Selected- </a:t>
            </a:r>
            <a:r>
              <a:rPr lang="en-US" sz="1600" dirty="0">
                <a:solidFill>
                  <a:srgbClr val="FF0000"/>
                </a:solidFill>
              </a:rPr>
              <a:t>selected for hire</a:t>
            </a:r>
            <a:endParaRPr lang="en-US" sz="1600" dirty="0"/>
          </a:p>
          <a:p>
            <a:endParaRPr lang="en-US" sz="825" dirty="0"/>
          </a:p>
        </p:txBody>
      </p:sp>
    </p:spTree>
    <p:extLst>
      <p:ext uri="{BB962C8B-B14F-4D97-AF65-F5344CB8AC3E}">
        <p14:creationId xmlns:p14="http://schemas.microsoft.com/office/powerpoint/2010/main" val="250148380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normAutofit/>
          </a:bodyPr>
          <a:lstStyle/>
          <a:p>
            <a:r>
              <a:rPr lang="en-US" sz="2325"/>
              <a:t>Good faith efforts	</a:t>
            </a:r>
          </a:p>
        </p:txBody>
      </p:sp>
      <p:sp>
        <p:nvSpPr>
          <p:cNvPr id="3" name="Content Placeholder 2"/>
          <p:cNvSpPr>
            <a:spLocks noGrp="1"/>
          </p:cNvSpPr>
          <p:nvPr>
            <p:ph idx="1"/>
          </p:nvPr>
        </p:nvSpPr>
        <p:spPr>
          <a:xfrm>
            <a:off x="628650" y="998290"/>
            <a:ext cx="7886700" cy="3634433"/>
          </a:xfrm>
        </p:spPr>
        <p:txBody>
          <a:bodyPr anchor="ctr">
            <a:normAutofit/>
          </a:bodyPr>
          <a:lstStyle/>
          <a:p>
            <a:pPr>
              <a:lnSpc>
                <a:spcPct val="150000"/>
              </a:lnSpc>
            </a:pPr>
            <a:r>
              <a:rPr lang="en-US" sz="1400" dirty="0">
                <a:solidFill>
                  <a:srgbClr val="000000"/>
                </a:solidFill>
              </a:rPr>
              <a:t>A</a:t>
            </a:r>
            <a:r>
              <a:rPr lang="en-US" sz="1500" dirty="0">
                <a:solidFill>
                  <a:srgbClr val="000000"/>
                </a:solidFill>
              </a:rPr>
              <a:t>s a Federal Contractor we must assess our good faith efforts annually.</a:t>
            </a:r>
          </a:p>
          <a:p>
            <a:pPr lvl="1">
              <a:lnSpc>
                <a:spcPct val="150000"/>
              </a:lnSpc>
            </a:pPr>
            <a:r>
              <a:rPr lang="en-US" sz="1500" dirty="0">
                <a:solidFill>
                  <a:srgbClr val="000000"/>
                </a:solidFill>
              </a:rPr>
              <a:t>Good faith efforts include posting positions on sites that cater to women, underrepresented minorities, individuals with disabilities and women.</a:t>
            </a:r>
          </a:p>
          <a:p>
            <a:pPr lvl="1">
              <a:lnSpc>
                <a:spcPct val="150000"/>
              </a:lnSpc>
            </a:pPr>
            <a:r>
              <a:rPr lang="en-US" sz="1500" dirty="0" err="1">
                <a:solidFill>
                  <a:srgbClr val="000000"/>
                </a:solidFill>
              </a:rPr>
              <a:t>Implict</a:t>
            </a:r>
            <a:r>
              <a:rPr lang="en-US" sz="1500" dirty="0">
                <a:solidFill>
                  <a:srgbClr val="000000"/>
                </a:solidFill>
              </a:rPr>
              <a:t> bias training offered to Search committees to mitigate the impact of bias</a:t>
            </a:r>
          </a:p>
          <a:p>
            <a:pPr lvl="1">
              <a:lnSpc>
                <a:spcPct val="150000"/>
              </a:lnSpc>
            </a:pPr>
            <a:r>
              <a:rPr lang="en-US" sz="1500" dirty="0">
                <a:solidFill>
                  <a:srgbClr val="000000"/>
                </a:solidFill>
              </a:rPr>
              <a:t>Programs that mentor and support marginalized groups on campus</a:t>
            </a:r>
          </a:p>
          <a:p>
            <a:pPr>
              <a:lnSpc>
                <a:spcPct val="150000"/>
              </a:lnSpc>
            </a:pPr>
            <a:r>
              <a:rPr lang="en-US" sz="1500" dirty="0">
                <a:solidFill>
                  <a:srgbClr val="000000"/>
                </a:solidFill>
              </a:rPr>
              <a:t>OFCCP </a:t>
            </a:r>
            <a:r>
              <a:rPr lang="en-US" sz="1500" u="sng" dirty="0">
                <a:solidFill>
                  <a:srgbClr val="000000"/>
                </a:solidFill>
              </a:rPr>
              <a:t>REQUIRES</a:t>
            </a:r>
            <a:r>
              <a:rPr lang="en-US" sz="1500" dirty="0">
                <a:solidFill>
                  <a:srgbClr val="000000"/>
                </a:solidFill>
              </a:rPr>
              <a:t> that ALL of our postings be placed with the State Employment Agency,(Pa. </a:t>
            </a:r>
            <a:r>
              <a:rPr lang="en-US" sz="1500" dirty="0" err="1">
                <a:solidFill>
                  <a:srgbClr val="000000"/>
                </a:solidFill>
              </a:rPr>
              <a:t>CareerLinks</a:t>
            </a:r>
            <a:r>
              <a:rPr lang="en-US" sz="1500" dirty="0">
                <a:solidFill>
                  <a:srgbClr val="000000"/>
                </a:solidFill>
              </a:rPr>
              <a:t>).</a:t>
            </a:r>
          </a:p>
        </p:txBody>
      </p:sp>
    </p:spTree>
    <p:extLst>
      <p:ext uri="{BB962C8B-B14F-4D97-AF65-F5344CB8AC3E}">
        <p14:creationId xmlns:p14="http://schemas.microsoft.com/office/powerpoint/2010/main" val="427835707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A1D01F-B171-409E-8DC0-78C2BD6822A1}"/>
              </a:ext>
            </a:extLst>
          </p:cNvPr>
          <p:cNvSpPr>
            <a:spLocks noGrp="1"/>
          </p:cNvSpPr>
          <p:nvPr>
            <p:ph type="title"/>
          </p:nvPr>
        </p:nvSpPr>
        <p:spPr/>
        <p:txBody>
          <a:bodyPr/>
          <a:lstStyle/>
          <a:p>
            <a:pPr algn="ctr"/>
            <a:r>
              <a:rPr lang="en-US" dirty="0"/>
              <a:t>University of Pittsburgh</a:t>
            </a:r>
          </a:p>
        </p:txBody>
      </p:sp>
      <p:sp>
        <p:nvSpPr>
          <p:cNvPr id="3" name="Content Placeholder 2">
            <a:extLst>
              <a:ext uri="{FF2B5EF4-FFF2-40B4-BE49-F238E27FC236}">
                <a16:creationId xmlns:a16="http://schemas.microsoft.com/office/drawing/2014/main" id="{DBB95114-9505-4B67-980E-84A131B874F5}"/>
              </a:ext>
            </a:extLst>
          </p:cNvPr>
          <p:cNvSpPr>
            <a:spLocks noGrp="1"/>
          </p:cNvSpPr>
          <p:nvPr>
            <p:ph idx="1"/>
          </p:nvPr>
        </p:nvSpPr>
        <p:spPr/>
        <p:txBody>
          <a:bodyPr/>
          <a:lstStyle/>
          <a:p>
            <a:r>
              <a:rPr lang="en-US" sz="2000" dirty="0"/>
              <a:t>Because of the number of federal contracts that the University of Pittsburgh receives we are subject to the following executive orders:</a:t>
            </a:r>
          </a:p>
          <a:p>
            <a:r>
              <a:rPr lang="en-US" sz="2000" dirty="0"/>
              <a:t>Executive Order 11246 – requires that the University not discriminate in hiring decisions based on gender, race, ethnicity</a:t>
            </a:r>
          </a:p>
          <a:p>
            <a:r>
              <a:rPr lang="en-US" sz="2000" dirty="0"/>
              <a:t>Section 503 – reporting on efforts for individuals with disabilities </a:t>
            </a:r>
          </a:p>
          <a:p>
            <a:r>
              <a:rPr lang="en-US" sz="2000" dirty="0"/>
              <a:t>VEVRAA – reporting on efforts for veterans</a:t>
            </a:r>
          </a:p>
          <a:p>
            <a:r>
              <a:rPr lang="en-US" sz="2000" dirty="0"/>
              <a:t>University of Pittsburgh required tagline for all postings </a:t>
            </a:r>
          </a:p>
          <a:p>
            <a:pPr lvl="1"/>
            <a:r>
              <a:rPr lang="en-US" sz="1400" dirty="0"/>
              <a:t>“EOE, including disability/vets”</a:t>
            </a:r>
          </a:p>
        </p:txBody>
      </p:sp>
    </p:spTree>
    <p:extLst>
      <p:ext uri="{BB962C8B-B14F-4D97-AF65-F5344CB8AC3E}">
        <p14:creationId xmlns:p14="http://schemas.microsoft.com/office/powerpoint/2010/main" val="392267694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68580" tIns="34290" rIns="68580" bIns="34290" rtlCol="0" anchor="ctr" anchorCtr="0">
            <a:normAutofit/>
          </a:bodyPr>
          <a:lstStyle/>
          <a:p>
            <a:r>
              <a:rPr lang="en-US" sz="1500" dirty="0"/>
              <a:t>Obligations for federal contractors in the hiring process</a:t>
            </a:r>
          </a:p>
        </p:txBody>
      </p:sp>
      <p:graphicFrame>
        <p:nvGraphicFramePr>
          <p:cNvPr id="5" name="Content Placeholder 4" descr="Table of actions required when hiring."/>
          <p:cNvGraphicFramePr>
            <a:graphicFrameLocks noGrp="1"/>
          </p:cNvGraphicFramePr>
          <p:nvPr>
            <p:ph idx="1"/>
            <p:extLst>
              <p:ext uri="{D42A27DB-BD31-4B8C-83A1-F6EECF244321}">
                <p14:modId xmlns:p14="http://schemas.microsoft.com/office/powerpoint/2010/main" val="2794824269"/>
              </p:ext>
            </p:extLst>
          </p:nvPr>
        </p:nvGraphicFramePr>
        <p:xfrm>
          <a:off x="486562" y="1082180"/>
          <a:ext cx="8026070" cy="3447878"/>
        </p:xfrm>
        <a:graphic>
          <a:graphicData uri="http://schemas.openxmlformats.org/drawingml/2006/table">
            <a:tbl>
              <a:tblPr firstRow="1" bandRow="1">
                <a:tableStyleId>{8EC20E35-A176-4012-BC5E-935CFFF8708E}</a:tableStyleId>
              </a:tblPr>
              <a:tblGrid>
                <a:gridCol w="3287911">
                  <a:extLst>
                    <a:ext uri="{9D8B030D-6E8A-4147-A177-3AD203B41FA5}">
                      <a16:colId xmlns:a16="http://schemas.microsoft.com/office/drawing/2014/main" val="479063013"/>
                    </a:ext>
                  </a:extLst>
                </a:gridCol>
                <a:gridCol w="994986">
                  <a:extLst>
                    <a:ext uri="{9D8B030D-6E8A-4147-A177-3AD203B41FA5}">
                      <a16:colId xmlns:a16="http://schemas.microsoft.com/office/drawing/2014/main" val="4290472074"/>
                    </a:ext>
                  </a:extLst>
                </a:gridCol>
                <a:gridCol w="1300931">
                  <a:extLst>
                    <a:ext uri="{9D8B030D-6E8A-4147-A177-3AD203B41FA5}">
                      <a16:colId xmlns:a16="http://schemas.microsoft.com/office/drawing/2014/main" val="774218075"/>
                    </a:ext>
                  </a:extLst>
                </a:gridCol>
                <a:gridCol w="1128008">
                  <a:extLst>
                    <a:ext uri="{9D8B030D-6E8A-4147-A177-3AD203B41FA5}">
                      <a16:colId xmlns:a16="http://schemas.microsoft.com/office/drawing/2014/main" val="2245034242"/>
                    </a:ext>
                  </a:extLst>
                </a:gridCol>
                <a:gridCol w="1314234">
                  <a:extLst>
                    <a:ext uri="{9D8B030D-6E8A-4147-A177-3AD203B41FA5}">
                      <a16:colId xmlns:a16="http://schemas.microsoft.com/office/drawing/2014/main" val="3159857819"/>
                    </a:ext>
                  </a:extLst>
                </a:gridCol>
              </a:tblGrid>
              <a:tr h="429533">
                <a:tc>
                  <a:txBody>
                    <a:bodyPr/>
                    <a:lstStyle/>
                    <a:p>
                      <a:r>
                        <a:rPr lang="en-US" sz="600"/>
                        <a:t>Action Required</a:t>
                      </a:r>
                    </a:p>
                  </a:txBody>
                  <a:tcPr marL="94080" marR="94080" marT="21086" marB="21086"/>
                </a:tc>
                <a:tc>
                  <a:txBody>
                    <a:bodyPr/>
                    <a:lstStyle/>
                    <a:p>
                      <a:r>
                        <a:rPr lang="en-US" sz="600"/>
                        <a:t>E.O. 11246</a:t>
                      </a:r>
                    </a:p>
                  </a:txBody>
                  <a:tcPr marL="94080" marR="94080" marT="21086" marB="21086"/>
                </a:tc>
                <a:tc>
                  <a:txBody>
                    <a:bodyPr/>
                    <a:lstStyle/>
                    <a:p>
                      <a:r>
                        <a:rPr lang="en-US" sz="600"/>
                        <a:t>VEVRAA</a:t>
                      </a:r>
                    </a:p>
                  </a:txBody>
                  <a:tcPr marL="94080" marR="94080" marT="21086" marB="21086"/>
                </a:tc>
                <a:tc>
                  <a:txBody>
                    <a:bodyPr/>
                    <a:lstStyle/>
                    <a:p>
                      <a:r>
                        <a:rPr lang="en-US" sz="600"/>
                        <a:t>Section 503</a:t>
                      </a:r>
                    </a:p>
                  </a:txBody>
                  <a:tcPr marL="94080" marR="94080" marT="21086" marB="21086"/>
                </a:tc>
                <a:tc>
                  <a:txBody>
                    <a:bodyPr/>
                    <a:lstStyle/>
                    <a:p>
                      <a:r>
                        <a:rPr lang="en-US" sz="600"/>
                        <a:t>Outreach</a:t>
                      </a:r>
                    </a:p>
                  </a:txBody>
                  <a:tcPr marL="94080" marR="94080" marT="21086" marB="21086"/>
                </a:tc>
                <a:extLst>
                  <a:ext uri="{0D108BD9-81ED-4DB2-BD59-A6C34878D82A}">
                    <a16:rowId xmlns:a16="http://schemas.microsoft.com/office/drawing/2014/main" val="990787893"/>
                  </a:ext>
                </a:extLst>
              </a:tr>
              <a:tr h="313444">
                <a:tc>
                  <a:txBody>
                    <a:bodyPr/>
                    <a:lstStyle/>
                    <a:p>
                      <a:r>
                        <a:rPr lang="en-US" sz="500" dirty="0"/>
                        <a:t>Set</a:t>
                      </a:r>
                      <a:r>
                        <a:rPr lang="en-US" sz="500" baseline="0" dirty="0"/>
                        <a:t> up, register, and manage ESDS accounts [PA. </a:t>
                      </a:r>
                      <a:r>
                        <a:rPr lang="en-US" sz="500" baseline="0" dirty="0" err="1"/>
                        <a:t>Careerlinks</a:t>
                      </a:r>
                      <a:r>
                        <a:rPr lang="en-US" sz="500" baseline="0" dirty="0"/>
                        <a:t>]</a:t>
                      </a:r>
                      <a:endParaRPr lang="en-US" sz="500" dirty="0"/>
                    </a:p>
                  </a:txBody>
                  <a:tcPr marL="94080" marR="94080" marT="21086" marB="21086"/>
                </a:tc>
                <a:tc>
                  <a:txBody>
                    <a:bodyPr/>
                    <a:lstStyle/>
                    <a:p>
                      <a:endParaRPr lang="en-US" sz="600"/>
                    </a:p>
                  </a:txBody>
                  <a:tcPr marL="94080" marR="94080" marT="21086" marB="21086"/>
                </a:tc>
                <a:tc>
                  <a:txBody>
                    <a:bodyPr/>
                    <a:lstStyle/>
                    <a:p>
                      <a:pPr marL="0" indent="0" algn="ctr">
                        <a:buFont typeface="Wingdings" panose="05000000000000000000" pitchFamily="2" charset="2"/>
                        <a:buNone/>
                      </a:pPr>
                      <a:r>
                        <a:rPr lang="en-US" sz="600"/>
                        <a:t>X</a:t>
                      </a:r>
                      <a:endParaRPr lang="en-US" sz="600" b="1"/>
                    </a:p>
                  </a:txBody>
                  <a:tcPr marL="94080" marR="94080" marT="21086" marB="21086"/>
                </a:tc>
                <a:tc>
                  <a:txBody>
                    <a:bodyPr/>
                    <a:lstStyle/>
                    <a:p>
                      <a:endParaRPr lang="en-US" sz="600"/>
                    </a:p>
                  </a:txBody>
                  <a:tcPr marL="94080" marR="94080" marT="21086" marB="21086"/>
                </a:tc>
                <a:tc>
                  <a:txBody>
                    <a:bodyPr/>
                    <a:lstStyle/>
                    <a:p>
                      <a:endParaRPr lang="en-US" sz="600"/>
                    </a:p>
                  </a:txBody>
                  <a:tcPr marL="94080" marR="94080" marT="21086" marB="21086"/>
                </a:tc>
                <a:extLst>
                  <a:ext uri="{0D108BD9-81ED-4DB2-BD59-A6C34878D82A}">
                    <a16:rowId xmlns:a16="http://schemas.microsoft.com/office/drawing/2014/main" val="3390845354"/>
                  </a:ext>
                </a:extLst>
              </a:tr>
              <a:tr h="255398">
                <a:tc>
                  <a:txBody>
                    <a:bodyPr/>
                    <a:lstStyle/>
                    <a:p>
                      <a:r>
                        <a:rPr lang="en-US" sz="500"/>
                        <a:t>Post open positions onto</a:t>
                      </a:r>
                      <a:r>
                        <a:rPr lang="en-US" sz="500" baseline="0"/>
                        <a:t> PA. Careerlinks</a:t>
                      </a:r>
                      <a:endParaRPr lang="en-US" sz="500"/>
                    </a:p>
                  </a:txBody>
                  <a:tcPr marL="94080" marR="94080" marT="21086" marB="21086"/>
                </a:tc>
                <a:tc>
                  <a:txBody>
                    <a:bodyPr/>
                    <a:lstStyle/>
                    <a:p>
                      <a:endParaRPr lang="en-US" sz="600"/>
                    </a:p>
                  </a:txBody>
                  <a:tcPr marL="94080" marR="94080" marT="21086" marB="21086"/>
                </a:tc>
                <a:tc>
                  <a:txBody>
                    <a:bodyPr/>
                    <a:lstStyle/>
                    <a:p>
                      <a:pPr marL="0" indent="0" algn="ctr">
                        <a:buFont typeface="Wingdings" panose="05000000000000000000" pitchFamily="2" charset="2"/>
                        <a:buNone/>
                      </a:pPr>
                      <a:r>
                        <a:rPr lang="en-US" sz="600"/>
                        <a:t>X</a:t>
                      </a:r>
                      <a:endParaRPr lang="en-US" sz="600" b="1"/>
                    </a:p>
                  </a:txBody>
                  <a:tcPr marL="94080" marR="94080" marT="21086" marB="21086"/>
                </a:tc>
                <a:tc>
                  <a:txBody>
                    <a:bodyPr/>
                    <a:lstStyle/>
                    <a:p>
                      <a:endParaRPr lang="en-US" sz="600"/>
                    </a:p>
                  </a:txBody>
                  <a:tcPr marL="94080" marR="94080" marT="21086" marB="21086"/>
                </a:tc>
                <a:tc>
                  <a:txBody>
                    <a:bodyPr/>
                    <a:lstStyle/>
                    <a:p>
                      <a:endParaRPr lang="en-US" sz="600"/>
                    </a:p>
                  </a:txBody>
                  <a:tcPr marL="94080" marR="94080" marT="21086" marB="21086"/>
                </a:tc>
                <a:extLst>
                  <a:ext uri="{0D108BD9-81ED-4DB2-BD59-A6C34878D82A}">
                    <a16:rowId xmlns:a16="http://schemas.microsoft.com/office/drawing/2014/main" val="773215049"/>
                  </a:ext>
                </a:extLst>
              </a:tr>
              <a:tr h="313444">
                <a:tc>
                  <a:txBody>
                    <a:bodyPr/>
                    <a:lstStyle/>
                    <a:p>
                      <a:r>
                        <a:rPr lang="en-US" sz="500"/>
                        <a:t>Record</a:t>
                      </a:r>
                      <a:r>
                        <a:rPr lang="en-US" sz="500" baseline="0"/>
                        <a:t> Confirmation listing ID from PA Careerlinks</a:t>
                      </a:r>
                      <a:endParaRPr lang="en-US" sz="500"/>
                    </a:p>
                  </a:txBody>
                  <a:tcPr marL="94080" marR="94080" marT="21086" marB="21086"/>
                </a:tc>
                <a:tc>
                  <a:txBody>
                    <a:bodyPr/>
                    <a:lstStyle/>
                    <a:p>
                      <a:endParaRPr lang="en-US" sz="600"/>
                    </a:p>
                  </a:txBody>
                  <a:tcPr marL="94080" marR="94080" marT="21086" marB="21086"/>
                </a:tc>
                <a:tc>
                  <a:txBody>
                    <a:bodyPr/>
                    <a:lstStyle/>
                    <a:p>
                      <a:pPr marL="0" indent="0" algn="ctr">
                        <a:buFont typeface="Wingdings" panose="05000000000000000000" pitchFamily="2" charset="2"/>
                        <a:buNone/>
                      </a:pPr>
                      <a:r>
                        <a:rPr lang="en-US" sz="600"/>
                        <a:t>X</a:t>
                      </a:r>
                      <a:endParaRPr lang="en-US" sz="600" b="1"/>
                    </a:p>
                  </a:txBody>
                  <a:tcPr marL="94080" marR="94080" marT="21086" marB="21086"/>
                </a:tc>
                <a:tc>
                  <a:txBody>
                    <a:bodyPr/>
                    <a:lstStyle/>
                    <a:p>
                      <a:endParaRPr lang="en-US" sz="600"/>
                    </a:p>
                  </a:txBody>
                  <a:tcPr marL="94080" marR="94080" marT="21086" marB="21086"/>
                </a:tc>
                <a:tc>
                  <a:txBody>
                    <a:bodyPr/>
                    <a:lstStyle/>
                    <a:p>
                      <a:endParaRPr lang="en-US" sz="600"/>
                    </a:p>
                  </a:txBody>
                  <a:tcPr marL="94080" marR="94080" marT="21086" marB="21086"/>
                </a:tc>
                <a:extLst>
                  <a:ext uri="{0D108BD9-81ED-4DB2-BD59-A6C34878D82A}">
                    <a16:rowId xmlns:a16="http://schemas.microsoft.com/office/drawing/2014/main" val="1593860034"/>
                  </a:ext>
                </a:extLst>
              </a:tr>
              <a:tr h="255398">
                <a:tc>
                  <a:txBody>
                    <a:bodyPr/>
                    <a:lstStyle/>
                    <a:p>
                      <a:r>
                        <a:rPr lang="en-US" sz="500"/>
                        <a:t>Collect</a:t>
                      </a:r>
                      <a:r>
                        <a:rPr lang="en-US" sz="500" baseline="0"/>
                        <a:t> demographic data through surveys</a:t>
                      </a:r>
                      <a:endParaRPr lang="en-US" sz="500"/>
                    </a:p>
                  </a:txBody>
                  <a:tcPr marL="94080" marR="94080" marT="21086" marB="21086"/>
                </a:tc>
                <a:tc>
                  <a:txBody>
                    <a:bodyPr/>
                    <a:lstStyle/>
                    <a:p>
                      <a:pPr algn="ctr"/>
                      <a:r>
                        <a:rPr lang="en-US" sz="600"/>
                        <a:t>X</a:t>
                      </a:r>
                      <a:endParaRPr lang="en-US" sz="600" b="1"/>
                    </a:p>
                  </a:txBody>
                  <a:tcPr marL="94080" marR="94080" marT="21086" marB="21086"/>
                </a:tc>
                <a:tc>
                  <a:txBody>
                    <a:bodyPr/>
                    <a:lstStyle/>
                    <a:p>
                      <a:pPr algn="ctr"/>
                      <a:r>
                        <a:rPr lang="en-US" sz="600"/>
                        <a:t>X</a:t>
                      </a:r>
                      <a:endParaRPr lang="en-US" sz="600" b="1"/>
                    </a:p>
                  </a:txBody>
                  <a:tcPr marL="94080" marR="94080" marT="21086" marB="21086"/>
                </a:tc>
                <a:tc>
                  <a:txBody>
                    <a:bodyPr/>
                    <a:lstStyle/>
                    <a:p>
                      <a:pPr algn="ctr"/>
                      <a:r>
                        <a:rPr lang="en-US" sz="600"/>
                        <a:t>X</a:t>
                      </a:r>
                      <a:endParaRPr lang="en-US" sz="600" b="1"/>
                    </a:p>
                  </a:txBody>
                  <a:tcPr marL="94080" marR="94080" marT="21086" marB="21086"/>
                </a:tc>
                <a:tc>
                  <a:txBody>
                    <a:bodyPr/>
                    <a:lstStyle/>
                    <a:p>
                      <a:endParaRPr lang="en-US" sz="600" b="1"/>
                    </a:p>
                  </a:txBody>
                  <a:tcPr marL="94080" marR="94080" marT="21086" marB="21086"/>
                </a:tc>
                <a:extLst>
                  <a:ext uri="{0D108BD9-81ED-4DB2-BD59-A6C34878D82A}">
                    <a16:rowId xmlns:a16="http://schemas.microsoft.com/office/drawing/2014/main" val="4288378267"/>
                  </a:ext>
                </a:extLst>
              </a:tr>
              <a:tr h="313444">
                <a:tc>
                  <a:txBody>
                    <a:bodyPr/>
                    <a:lstStyle/>
                    <a:p>
                      <a:r>
                        <a:rPr lang="en-US" sz="500"/>
                        <a:t>Set up disposition codes</a:t>
                      </a:r>
                      <a:r>
                        <a:rPr lang="en-US" sz="500" baseline="0"/>
                        <a:t> to track candidates</a:t>
                      </a:r>
                      <a:endParaRPr lang="en-US" sz="500"/>
                    </a:p>
                  </a:txBody>
                  <a:tcPr marL="94080" marR="94080" marT="21086" marB="21086"/>
                </a:tc>
                <a:tc>
                  <a:txBody>
                    <a:bodyPr/>
                    <a:lstStyle/>
                    <a:p>
                      <a:pPr algn="ctr"/>
                      <a:r>
                        <a:rPr lang="en-US" sz="600"/>
                        <a:t>X</a:t>
                      </a:r>
                      <a:endParaRPr lang="en-US" sz="600" b="1"/>
                    </a:p>
                  </a:txBody>
                  <a:tcPr marL="94080" marR="94080" marT="21086" marB="21086"/>
                </a:tc>
                <a:tc>
                  <a:txBody>
                    <a:bodyPr/>
                    <a:lstStyle/>
                    <a:p>
                      <a:pPr algn="ctr"/>
                      <a:r>
                        <a:rPr lang="en-US" sz="600"/>
                        <a:t>X</a:t>
                      </a:r>
                      <a:endParaRPr lang="en-US" sz="600" b="1"/>
                    </a:p>
                  </a:txBody>
                  <a:tcPr marL="94080" marR="94080" marT="21086" marB="21086"/>
                </a:tc>
                <a:tc>
                  <a:txBody>
                    <a:bodyPr/>
                    <a:lstStyle/>
                    <a:p>
                      <a:pPr algn="ctr"/>
                      <a:r>
                        <a:rPr lang="en-US" sz="600"/>
                        <a:t>X</a:t>
                      </a:r>
                      <a:endParaRPr lang="en-US" sz="600" b="1"/>
                    </a:p>
                  </a:txBody>
                  <a:tcPr marL="94080" marR="94080" marT="21086" marB="21086"/>
                </a:tc>
                <a:tc>
                  <a:txBody>
                    <a:bodyPr/>
                    <a:lstStyle/>
                    <a:p>
                      <a:endParaRPr lang="en-US" sz="600" b="1"/>
                    </a:p>
                  </a:txBody>
                  <a:tcPr marL="94080" marR="94080" marT="21086" marB="21086"/>
                </a:tc>
                <a:extLst>
                  <a:ext uri="{0D108BD9-81ED-4DB2-BD59-A6C34878D82A}">
                    <a16:rowId xmlns:a16="http://schemas.microsoft.com/office/drawing/2014/main" val="1835672153"/>
                  </a:ext>
                </a:extLst>
              </a:tr>
              <a:tr h="255398">
                <a:tc>
                  <a:txBody>
                    <a:bodyPr/>
                    <a:lstStyle/>
                    <a:p>
                      <a:r>
                        <a:rPr lang="en-US" sz="500" dirty="0"/>
                        <a:t>Record</a:t>
                      </a:r>
                      <a:r>
                        <a:rPr lang="en-US" sz="500" baseline="0" dirty="0"/>
                        <a:t> candidate's database searches</a:t>
                      </a:r>
                      <a:endParaRPr lang="en-US" sz="500" dirty="0"/>
                    </a:p>
                  </a:txBody>
                  <a:tcPr marL="94080" marR="94080" marT="21086" marB="21086"/>
                </a:tc>
                <a:tc>
                  <a:txBody>
                    <a:bodyPr/>
                    <a:lstStyle/>
                    <a:p>
                      <a:pPr algn="ctr"/>
                      <a:r>
                        <a:rPr lang="en-US" sz="600"/>
                        <a:t>X</a:t>
                      </a:r>
                      <a:endParaRPr lang="en-US" sz="600" b="1"/>
                    </a:p>
                  </a:txBody>
                  <a:tcPr marL="94080" marR="94080" marT="21086" marB="21086"/>
                </a:tc>
                <a:tc>
                  <a:txBody>
                    <a:bodyPr/>
                    <a:lstStyle/>
                    <a:p>
                      <a:pPr algn="ctr"/>
                      <a:endParaRPr lang="en-US" sz="600" b="1"/>
                    </a:p>
                  </a:txBody>
                  <a:tcPr marL="94080" marR="94080" marT="21086" marB="21086"/>
                </a:tc>
                <a:tc>
                  <a:txBody>
                    <a:bodyPr/>
                    <a:lstStyle/>
                    <a:p>
                      <a:endParaRPr lang="en-US" sz="600" b="1"/>
                    </a:p>
                  </a:txBody>
                  <a:tcPr marL="94080" marR="94080" marT="21086" marB="21086"/>
                </a:tc>
                <a:tc>
                  <a:txBody>
                    <a:bodyPr/>
                    <a:lstStyle/>
                    <a:p>
                      <a:endParaRPr lang="en-US" sz="600" b="1"/>
                    </a:p>
                  </a:txBody>
                  <a:tcPr marL="94080" marR="94080" marT="21086" marB="21086"/>
                </a:tc>
                <a:extLst>
                  <a:ext uri="{0D108BD9-81ED-4DB2-BD59-A6C34878D82A}">
                    <a16:rowId xmlns:a16="http://schemas.microsoft.com/office/drawing/2014/main" val="2496122560"/>
                  </a:ext>
                </a:extLst>
              </a:tr>
              <a:tr h="313444">
                <a:tc>
                  <a:txBody>
                    <a:bodyPr/>
                    <a:lstStyle/>
                    <a:p>
                      <a:r>
                        <a:rPr lang="en-US" sz="500"/>
                        <a:t>Create</a:t>
                      </a:r>
                      <a:r>
                        <a:rPr lang="en-US" sz="500" baseline="0"/>
                        <a:t> partnerships with local organizations in the community</a:t>
                      </a:r>
                      <a:endParaRPr lang="en-US" sz="500"/>
                    </a:p>
                  </a:txBody>
                  <a:tcPr marL="94080" marR="94080" marT="21086" marB="21086"/>
                </a:tc>
                <a:tc>
                  <a:txBody>
                    <a:bodyPr/>
                    <a:lstStyle/>
                    <a:p>
                      <a:pPr algn="ctr"/>
                      <a:r>
                        <a:rPr lang="en-US" sz="600"/>
                        <a:t>X</a:t>
                      </a:r>
                      <a:endParaRPr lang="en-US" sz="600" b="1"/>
                    </a:p>
                  </a:txBody>
                  <a:tcPr marL="94080" marR="94080" marT="21086" marB="21086"/>
                </a:tc>
                <a:tc>
                  <a:txBody>
                    <a:bodyPr/>
                    <a:lstStyle/>
                    <a:p>
                      <a:pPr algn="ctr"/>
                      <a:r>
                        <a:rPr lang="en-US" sz="600"/>
                        <a:t>X</a:t>
                      </a:r>
                      <a:endParaRPr lang="en-US" sz="600" b="1"/>
                    </a:p>
                  </a:txBody>
                  <a:tcPr marL="94080" marR="94080" marT="21086" marB="21086"/>
                </a:tc>
                <a:tc>
                  <a:txBody>
                    <a:bodyPr/>
                    <a:lstStyle/>
                    <a:p>
                      <a:pPr algn="ctr"/>
                      <a:r>
                        <a:rPr lang="en-US" sz="600"/>
                        <a:t>X</a:t>
                      </a:r>
                      <a:endParaRPr lang="en-US" sz="600" b="1"/>
                    </a:p>
                  </a:txBody>
                  <a:tcPr marL="94080" marR="94080" marT="21086" marB="21086"/>
                </a:tc>
                <a:tc>
                  <a:txBody>
                    <a:bodyPr/>
                    <a:lstStyle/>
                    <a:p>
                      <a:pPr algn="ctr"/>
                      <a:r>
                        <a:rPr lang="en-US" sz="600"/>
                        <a:t>X</a:t>
                      </a:r>
                      <a:endParaRPr lang="en-US" sz="600" b="1"/>
                    </a:p>
                  </a:txBody>
                  <a:tcPr marL="94080" marR="94080" marT="21086" marB="21086"/>
                </a:tc>
                <a:extLst>
                  <a:ext uri="{0D108BD9-81ED-4DB2-BD59-A6C34878D82A}">
                    <a16:rowId xmlns:a16="http://schemas.microsoft.com/office/drawing/2014/main" val="78247395"/>
                  </a:ext>
                </a:extLst>
              </a:tr>
              <a:tr h="313444">
                <a:tc>
                  <a:txBody>
                    <a:bodyPr/>
                    <a:lstStyle/>
                    <a:p>
                      <a:r>
                        <a:rPr lang="en-US" sz="500"/>
                        <a:t>Email open positions to connect</a:t>
                      </a:r>
                      <a:r>
                        <a:rPr lang="en-US" sz="500" baseline="0"/>
                        <a:t> employers with diverse job seekers</a:t>
                      </a:r>
                      <a:endParaRPr lang="en-US" sz="500"/>
                    </a:p>
                  </a:txBody>
                  <a:tcPr marL="94080" marR="94080" marT="21086" marB="21086"/>
                </a:tc>
                <a:tc>
                  <a:txBody>
                    <a:bodyPr/>
                    <a:lstStyle/>
                    <a:p>
                      <a:pPr algn="ctr"/>
                      <a:r>
                        <a:rPr lang="en-US" sz="600"/>
                        <a:t>X</a:t>
                      </a:r>
                      <a:endParaRPr lang="en-US" sz="600" b="1"/>
                    </a:p>
                  </a:txBody>
                  <a:tcPr marL="94080" marR="94080" marT="21086" marB="21086"/>
                </a:tc>
                <a:tc>
                  <a:txBody>
                    <a:bodyPr/>
                    <a:lstStyle/>
                    <a:p>
                      <a:pPr algn="ctr"/>
                      <a:r>
                        <a:rPr lang="en-US" sz="600"/>
                        <a:t>X</a:t>
                      </a:r>
                      <a:endParaRPr lang="en-US" sz="600" b="1"/>
                    </a:p>
                  </a:txBody>
                  <a:tcPr marL="94080" marR="94080" marT="21086" marB="21086"/>
                </a:tc>
                <a:tc>
                  <a:txBody>
                    <a:bodyPr/>
                    <a:lstStyle/>
                    <a:p>
                      <a:pPr algn="ctr"/>
                      <a:r>
                        <a:rPr lang="en-US" sz="600"/>
                        <a:t>X</a:t>
                      </a:r>
                      <a:endParaRPr lang="en-US" sz="600" b="1"/>
                    </a:p>
                  </a:txBody>
                  <a:tcPr marL="94080" marR="94080" marT="21086" marB="21086"/>
                </a:tc>
                <a:tc>
                  <a:txBody>
                    <a:bodyPr/>
                    <a:lstStyle/>
                    <a:p>
                      <a:pPr algn="ctr"/>
                      <a:r>
                        <a:rPr lang="en-US" sz="600"/>
                        <a:t>X</a:t>
                      </a:r>
                      <a:endParaRPr lang="en-US" sz="600" b="1"/>
                    </a:p>
                  </a:txBody>
                  <a:tcPr marL="94080" marR="94080" marT="21086" marB="21086"/>
                </a:tc>
                <a:extLst>
                  <a:ext uri="{0D108BD9-81ED-4DB2-BD59-A6C34878D82A}">
                    <a16:rowId xmlns:a16="http://schemas.microsoft.com/office/drawing/2014/main" val="2704701327"/>
                  </a:ext>
                </a:extLst>
              </a:tr>
              <a:tr h="429533">
                <a:tc>
                  <a:txBody>
                    <a:bodyPr/>
                    <a:lstStyle/>
                    <a:p>
                      <a:r>
                        <a:rPr lang="en-US" sz="500"/>
                        <a:t>Reach</a:t>
                      </a:r>
                      <a:r>
                        <a:rPr lang="en-US" sz="500" baseline="0"/>
                        <a:t> a diverse population including women, minorities, individuals with disabilities and more</a:t>
                      </a:r>
                      <a:endParaRPr lang="en-US" sz="500"/>
                    </a:p>
                  </a:txBody>
                  <a:tcPr marL="94080" marR="94080" marT="21086" marB="21086"/>
                </a:tc>
                <a:tc>
                  <a:txBody>
                    <a:bodyPr/>
                    <a:lstStyle/>
                    <a:p>
                      <a:pPr algn="ctr"/>
                      <a:r>
                        <a:rPr lang="en-US" sz="600"/>
                        <a:t>X</a:t>
                      </a:r>
                      <a:endParaRPr lang="en-US" sz="600" b="1"/>
                    </a:p>
                  </a:txBody>
                  <a:tcPr marL="94080" marR="94080" marT="21086" marB="21086"/>
                </a:tc>
                <a:tc>
                  <a:txBody>
                    <a:bodyPr/>
                    <a:lstStyle/>
                    <a:p>
                      <a:pPr algn="ctr"/>
                      <a:r>
                        <a:rPr lang="en-US" sz="600"/>
                        <a:t>X</a:t>
                      </a:r>
                      <a:endParaRPr lang="en-US" sz="600" b="1"/>
                    </a:p>
                  </a:txBody>
                  <a:tcPr marL="94080" marR="94080" marT="21086" marB="21086"/>
                </a:tc>
                <a:tc>
                  <a:txBody>
                    <a:bodyPr/>
                    <a:lstStyle/>
                    <a:p>
                      <a:pPr algn="ctr"/>
                      <a:r>
                        <a:rPr lang="en-US" sz="600"/>
                        <a:t>X</a:t>
                      </a:r>
                      <a:endParaRPr lang="en-US" sz="600" b="1"/>
                    </a:p>
                  </a:txBody>
                  <a:tcPr marL="94080" marR="94080" marT="21086" marB="21086"/>
                </a:tc>
                <a:tc>
                  <a:txBody>
                    <a:bodyPr/>
                    <a:lstStyle/>
                    <a:p>
                      <a:pPr algn="ctr"/>
                      <a:r>
                        <a:rPr lang="en-US" sz="600"/>
                        <a:t>X</a:t>
                      </a:r>
                      <a:endParaRPr lang="en-US" sz="600" b="1"/>
                    </a:p>
                  </a:txBody>
                  <a:tcPr marL="94080" marR="94080" marT="21086" marB="21086"/>
                </a:tc>
                <a:extLst>
                  <a:ext uri="{0D108BD9-81ED-4DB2-BD59-A6C34878D82A}">
                    <a16:rowId xmlns:a16="http://schemas.microsoft.com/office/drawing/2014/main" val="4173014410"/>
                  </a:ext>
                </a:extLst>
              </a:tr>
              <a:tr h="255398">
                <a:tc>
                  <a:txBody>
                    <a:bodyPr/>
                    <a:lstStyle/>
                    <a:p>
                      <a:r>
                        <a:rPr lang="en-US" sz="500"/>
                        <a:t>Track</a:t>
                      </a:r>
                      <a:r>
                        <a:rPr lang="en-US" sz="500" baseline="0"/>
                        <a:t> and manage good faith efforts</a:t>
                      </a:r>
                      <a:endParaRPr lang="en-US" sz="500"/>
                    </a:p>
                  </a:txBody>
                  <a:tcPr marL="94080" marR="94080" marT="21086" marB="21086"/>
                </a:tc>
                <a:tc>
                  <a:txBody>
                    <a:bodyPr/>
                    <a:lstStyle/>
                    <a:p>
                      <a:pPr algn="ctr"/>
                      <a:r>
                        <a:rPr lang="en-US" sz="600"/>
                        <a:t>X</a:t>
                      </a:r>
                      <a:endParaRPr lang="en-US" sz="600" b="1"/>
                    </a:p>
                  </a:txBody>
                  <a:tcPr marL="94080" marR="94080" marT="21086" marB="21086"/>
                </a:tc>
                <a:tc>
                  <a:txBody>
                    <a:bodyPr/>
                    <a:lstStyle/>
                    <a:p>
                      <a:pPr algn="ctr"/>
                      <a:r>
                        <a:rPr lang="en-US" sz="600"/>
                        <a:t>X</a:t>
                      </a:r>
                      <a:endParaRPr lang="en-US" sz="600" b="1"/>
                    </a:p>
                  </a:txBody>
                  <a:tcPr marL="94080" marR="94080" marT="21086" marB="21086"/>
                </a:tc>
                <a:tc>
                  <a:txBody>
                    <a:bodyPr/>
                    <a:lstStyle/>
                    <a:p>
                      <a:pPr algn="ctr"/>
                      <a:r>
                        <a:rPr lang="en-US" sz="600"/>
                        <a:t>X</a:t>
                      </a:r>
                      <a:endParaRPr lang="en-US" sz="600" b="1"/>
                    </a:p>
                  </a:txBody>
                  <a:tcPr marL="94080" marR="94080" marT="21086" marB="21086"/>
                </a:tc>
                <a:tc>
                  <a:txBody>
                    <a:bodyPr/>
                    <a:lstStyle/>
                    <a:p>
                      <a:pPr algn="ctr"/>
                      <a:r>
                        <a:rPr lang="en-US" sz="600" dirty="0"/>
                        <a:t>X</a:t>
                      </a:r>
                      <a:endParaRPr lang="en-US" sz="600" b="1" dirty="0"/>
                    </a:p>
                  </a:txBody>
                  <a:tcPr marL="94080" marR="94080" marT="21086" marB="21086"/>
                </a:tc>
                <a:extLst>
                  <a:ext uri="{0D108BD9-81ED-4DB2-BD59-A6C34878D82A}">
                    <a16:rowId xmlns:a16="http://schemas.microsoft.com/office/drawing/2014/main" val="553138920"/>
                  </a:ext>
                </a:extLst>
              </a:tr>
            </a:tbl>
          </a:graphicData>
        </a:graphic>
      </p:graphicFrame>
      <p:sp>
        <p:nvSpPr>
          <p:cNvPr id="6" name="Footer Placeholder 5"/>
          <p:cNvSpPr>
            <a:spLocks noGrp="1"/>
          </p:cNvSpPr>
          <p:nvPr>
            <p:ph type="ftr" sz="quarter" idx="11"/>
          </p:nvPr>
        </p:nvSpPr>
        <p:spPr/>
        <p:txBody>
          <a:bodyPr vert="horz" lIns="68580" tIns="34290" rIns="68580" bIns="34290" rtlCol="0" anchor="ctr">
            <a:normAutofit fontScale="85000" lnSpcReduction="20000"/>
          </a:bodyPr>
          <a:lstStyle/>
          <a:p>
            <a:pPr>
              <a:spcAft>
                <a:spcPts val="450"/>
              </a:spcAft>
            </a:pPr>
            <a:r>
              <a:rPr lang="en-US"/>
              <a:t>localjobnetwork.com</a:t>
            </a:r>
          </a:p>
        </p:txBody>
      </p:sp>
      <p:sp>
        <p:nvSpPr>
          <p:cNvPr id="7" name="Slide Number Placeholder 6"/>
          <p:cNvSpPr>
            <a:spLocks noGrp="1"/>
          </p:cNvSpPr>
          <p:nvPr>
            <p:ph type="sldNum" sz="quarter" idx="12"/>
          </p:nvPr>
        </p:nvSpPr>
        <p:spPr/>
        <p:txBody>
          <a:bodyPr vert="horz" lIns="68580" tIns="34290" rIns="68580" bIns="34290" rtlCol="0" anchor="t">
            <a:normAutofit fontScale="92500" lnSpcReduction="20000"/>
          </a:bodyPr>
          <a:lstStyle/>
          <a:p>
            <a:pPr>
              <a:lnSpc>
                <a:spcPct val="90000"/>
              </a:lnSpc>
              <a:spcAft>
                <a:spcPts val="450"/>
              </a:spcAft>
            </a:pPr>
            <a:fld id="{42B44C1B-3B07-423A-BC0C-D1D13E43CFC7}" type="slidenum">
              <a:rPr lang="en-US" smtClean="0"/>
              <a:pPr>
                <a:lnSpc>
                  <a:spcPct val="90000"/>
                </a:lnSpc>
                <a:spcAft>
                  <a:spcPts val="450"/>
                </a:spcAft>
              </a:pPr>
              <a:t>26</a:t>
            </a:fld>
            <a:endParaRPr lang="en-US"/>
          </a:p>
        </p:txBody>
      </p:sp>
    </p:spTree>
    <p:extLst>
      <p:ext uri="{BB962C8B-B14F-4D97-AF65-F5344CB8AC3E}">
        <p14:creationId xmlns:p14="http://schemas.microsoft.com/office/powerpoint/2010/main" val="357503986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Documentation Compliance Checklist</a:t>
            </a:r>
          </a:p>
        </p:txBody>
      </p:sp>
      <p:sp>
        <p:nvSpPr>
          <p:cNvPr id="3" name="Content Placeholder 2"/>
          <p:cNvSpPr>
            <a:spLocks noGrp="1"/>
          </p:cNvSpPr>
          <p:nvPr>
            <p:ph idx="1"/>
          </p:nvPr>
        </p:nvSpPr>
        <p:spPr/>
        <p:txBody>
          <a:bodyPr>
            <a:noAutofit/>
          </a:bodyPr>
          <a:lstStyle/>
          <a:p>
            <a:r>
              <a:rPr lang="en-US" sz="750" dirty="0"/>
              <a:t>Establish relationships with community organizations</a:t>
            </a:r>
          </a:p>
          <a:p>
            <a:r>
              <a:rPr lang="en-US" sz="750" dirty="0"/>
              <a:t>Send jobs to organizations within the community for women, minorities,</a:t>
            </a:r>
          </a:p>
          <a:p>
            <a:r>
              <a:rPr lang="en-US" sz="750" dirty="0"/>
              <a:t>individuals with disabilities, and veterans</a:t>
            </a:r>
          </a:p>
          <a:p>
            <a:r>
              <a:rPr lang="en-US" sz="750" dirty="0"/>
              <a:t>Conduct annual assessment of outreach</a:t>
            </a:r>
          </a:p>
          <a:p>
            <a:r>
              <a:rPr lang="en-US" sz="750" dirty="0"/>
              <a:t>Register with the ESDS/state job bank</a:t>
            </a:r>
          </a:p>
          <a:p>
            <a:r>
              <a:rPr lang="en-US" sz="750" dirty="0"/>
              <a:t>Notify ESDS/state job bank that you are a federal contractor and request priority referral</a:t>
            </a:r>
          </a:p>
          <a:p>
            <a:r>
              <a:rPr lang="en-US" sz="750" dirty="0"/>
              <a:t>Must provide name and location of each hiring location within the state</a:t>
            </a:r>
          </a:p>
          <a:p>
            <a:r>
              <a:rPr lang="en-US" sz="750" dirty="0"/>
              <a:t>Provide ESDS/state job bank with contact information of the person responsible for hiring at</a:t>
            </a:r>
          </a:p>
          <a:p>
            <a:r>
              <a:rPr lang="en-US" sz="750" dirty="0"/>
              <a:t>each location and the contact information of the third party, if applicable</a:t>
            </a:r>
          </a:p>
          <a:p>
            <a:r>
              <a:rPr lang="en-US" sz="750" dirty="0"/>
              <a:t>Post open positions onto the ESDS/state job bank in an acceptable format</a:t>
            </a:r>
          </a:p>
          <a:p>
            <a:r>
              <a:rPr lang="en-US" sz="750" dirty="0"/>
              <a:t>Record/document the posting with a confirmation ID from the ESDS/state job bank</a:t>
            </a:r>
          </a:p>
          <a:p>
            <a:r>
              <a:rPr lang="en-US" sz="750" dirty="0"/>
              <a:t>Save PDF snapshots of the job postings</a:t>
            </a:r>
          </a:p>
          <a:p>
            <a:r>
              <a:rPr lang="en-US" sz="750" dirty="0"/>
              <a:t>Maintain and keep reports in case of an audit</a:t>
            </a:r>
          </a:p>
          <a:p>
            <a:r>
              <a:rPr lang="en-US" sz="750" dirty="0"/>
              <a:t>Record searches in the resume database</a:t>
            </a:r>
          </a:p>
          <a:p>
            <a:r>
              <a:rPr lang="en-US" sz="750" dirty="0"/>
              <a:t>Collect demographic data</a:t>
            </a:r>
          </a:p>
        </p:txBody>
      </p:sp>
      <p:sp>
        <p:nvSpPr>
          <p:cNvPr id="4" name="Footer Placeholder 3"/>
          <p:cNvSpPr>
            <a:spLocks noGrp="1"/>
          </p:cNvSpPr>
          <p:nvPr>
            <p:ph type="ftr" sz="quarter" idx="11"/>
          </p:nvPr>
        </p:nvSpPr>
        <p:spPr/>
        <p:txBody>
          <a:bodyPr/>
          <a:lstStyle/>
          <a:p>
            <a:r>
              <a:rPr lang="en-US"/>
              <a:t>localjobnetwork.com</a:t>
            </a:r>
            <a:endParaRPr lang="en-US" dirty="0"/>
          </a:p>
        </p:txBody>
      </p:sp>
    </p:spTree>
    <p:extLst>
      <p:ext uri="{BB962C8B-B14F-4D97-AF65-F5344CB8AC3E}">
        <p14:creationId xmlns:p14="http://schemas.microsoft.com/office/powerpoint/2010/main" val="38539478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F9C5C5-8AC1-47CC-8260-A4FDD240B598}"/>
              </a:ext>
            </a:extLst>
          </p:cNvPr>
          <p:cNvSpPr>
            <a:spLocks noGrp="1"/>
          </p:cNvSpPr>
          <p:nvPr>
            <p:ph type="title"/>
          </p:nvPr>
        </p:nvSpPr>
        <p:spPr/>
        <p:txBody>
          <a:bodyPr/>
          <a:lstStyle/>
          <a:p>
            <a:r>
              <a:rPr lang="en-US" dirty="0"/>
              <a:t>Recent Changes in the OFCCP</a:t>
            </a:r>
          </a:p>
        </p:txBody>
      </p:sp>
      <p:sp>
        <p:nvSpPr>
          <p:cNvPr id="3" name="Content Placeholder 2">
            <a:extLst>
              <a:ext uri="{FF2B5EF4-FFF2-40B4-BE49-F238E27FC236}">
                <a16:creationId xmlns:a16="http://schemas.microsoft.com/office/drawing/2014/main" id="{4693544D-D874-4917-9F41-34C198C55185}"/>
              </a:ext>
            </a:extLst>
          </p:cNvPr>
          <p:cNvSpPr>
            <a:spLocks noGrp="1"/>
          </p:cNvSpPr>
          <p:nvPr>
            <p:ph idx="1"/>
          </p:nvPr>
        </p:nvSpPr>
        <p:spPr>
          <a:xfrm>
            <a:off x="628650" y="1130680"/>
            <a:ext cx="7886700" cy="3263504"/>
          </a:xfrm>
        </p:spPr>
        <p:txBody>
          <a:bodyPr/>
          <a:lstStyle/>
          <a:p>
            <a:pPr>
              <a:lnSpc>
                <a:spcPct val="150000"/>
              </a:lnSpc>
            </a:pPr>
            <a:r>
              <a:rPr lang="en-US" sz="1600" dirty="0"/>
              <a:t>Focused Compliance Reviews</a:t>
            </a:r>
          </a:p>
          <a:p>
            <a:pPr marL="342900" lvl="1" indent="0">
              <a:lnSpc>
                <a:spcPct val="150000"/>
              </a:lnSpc>
              <a:buNone/>
            </a:pPr>
            <a:r>
              <a:rPr lang="en-US" sz="1600" dirty="0"/>
              <a:t>The director has implemented reviews that focus on individuals with disabilities. The contractor is required to submit the entire AAP, including the Section 503 report. The analysis will focus reviewing the report assesses the how close the contractor was in reaching the utilization goal for Individuals With Disabilities.</a:t>
            </a:r>
          </a:p>
          <a:p>
            <a:pPr marL="342900" lvl="1" indent="0">
              <a:lnSpc>
                <a:spcPct val="150000"/>
              </a:lnSpc>
              <a:buNone/>
            </a:pPr>
            <a:r>
              <a:rPr lang="en-US" sz="1600" dirty="0"/>
              <a:t>There is always an on-site component to the IWD focused compliance review.  </a:t>
            </a:r>
          </a:p>
          <a:p>
            <a:pPr marL="342900" lvl="1" indent="0">
              <a:lnSpc>
                <a:spcPct val="150000"/>
              </a:lnSpc>
              <a:buNone/>
            </a:pPr>
            <a:r>
              <a:rPr lang="en-US" sz="1600" dirty="0"/>
              <a:t>Scheduling Letters were released for VEVRAA focused reviews.  The process is like the IWD focused reviews. No VEVRAA focused reviews have begun.</a:t>
            </a:r>
          </a:p>
        </p:txBody>
      </p:sp>
    </p:spTree>
    <p:extLst>
      <p:ext uri="{BB962C8B-B14F-4D97-AF65-F5344CB8AC3E}">
        <p14:creationId xmlns:p14="http://schemas.microsoft.com/office/powerpoint/2010/main" val="207775869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88166" y="1193051"/>
            <a:ext cx="4896607" cy="3130471"/>
          </a:xfrm>
          <a:solidFill>
            <a:schemeClr val="bg2"/>
          </a:solidFill>
        </p:spPr>
        <p:txBody>
          <a:bodyPr vert="horz" lIns="68580" tIns="34290" rIns="68580" bIns="0" rtlCol="0" anchor="ctr" anchorCtr="0">
            <a:normAutofit fontScale="90000"/>
          </a:bodyPr>
          <a:lstStyle/>
          <a:p>
            <a:pPr algn="ctr"/>
            <a:r>
              <a:rPr lang="en-US" sz="3900" dirty="0">
                <a:solidFill>
                  <a:schemeClr val="tx2"/>
                </a:solidFill>
              </a:rPr>
              <a:t>If you have questions, </a:t>
            </a:r>
            <a:br>
              <a:rPr lang="en-US" sz="3900" dirty="0">
                <a:solidFill>
                  <a:schemeClr val="tx2"/>
                </a:solidFill>
              </a:rPr>
            </a:br>
            <a:r>
              <a:rPr lang="en-US" sz="3900" dirty="0">
                <a:solidFill>
                  <a:schemeClr val="tx2"/>
                </a:solidFill>
              </a:rPr>
              <a:t>contact the Office of Diversity and Inclusion </a:t>
            </a:r>
            <a:br>
              <a:rPr lang="en-US" sz="3900" dirty="0">
                <a:solidFill>
                  <a:schemeClr val="tx2"/>
                </a:solidFill>
              </a:rPr>
            </a:br>
            <a:r>
              <a:rPr lang="en-US" sz="3900" dirty="0">
                <a:solidFill>
                  <a:schemeClr val="tx2"/>
                </a:solidFill>
              </a:rPr>
              <a:t>diversity@pitt.edu</a:t>
            </a:r>
          </a:p>
        </p:txBody>
      </p:sp>
    </p:spTree>
    <p:extLst>
      <p:ext uri="{BB962C8B-B14F-4D97-AF65-F5344CB8AC3E}">
        <p14:creationId xmlns:p14="http://schemas.microsoft.com/office/powerpoint/2010/main" val="10210329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normAutofit/>
          </a:bodyPr>
          <a:lstStyle/>
          <a:p>
            <a:r>
              <a:rPr lang="en-US" sz="2325" dirty="0"/>
              <a:t>Why do we create an AAP?</a:t>
            </a:r>
          </a:p>
        </p:txBody>
      </p:sp>
      <p:sp>
        <p:nvSpPr>
          <p:cNvPr id="3" name="Content Placeholder 2"/>
          <p:cNvSpPr>
            <a:spLocks noGrp="1"/>
          </p:cNvSpPr>
          <p:nvPr>
            <p:ph idx="1"/>
          </p:nvPr>
        </p:nvSpPr>
        <p:spPr/>
        <p:txBody>
          <a:bodyPr anchor="ctr">
            <a:normAutofit/>
          </a:bodyPr>
          <a:lstStyle/>
          <a:p>
            <a:pPr>
              <a:lnSpc>
                <a:spcPct val="110000"/>
              </a:lnSpc>
            </a:pPr>
            <a:r>
              <a:rPr lang="en-US" dirty="0">
                <a:solidFill>
                  <a:srgbClr val="000000"/>
                </a:solidFill>
              </a:rPr>
              <a:t>Required for certain Federal Contractors</a:t>
            </a:r>
          </a:p>
          <a:p>
            <a:pPr>
              <a:lnSpc>
                <a:spcPct val="110000"/>
              </a:lnSpc>
            </a:pPr>
            <a:endParaRPr lang="en-US" dirty="0">
              <a:solidFill>
                <a:srgbClr val="000000"/>
              </a:solidFill>
            </a:endParaRPr>
          </a:p>
          <a:p>
            <a:pPr>
              <a:lnSpc>
                <a:spcPct val="110000"/>
              </a:lnSpc>
            </a:pPr>
            <a:r>
              <a:rPr lang="en-US" dirty="0">
                <a:solidFill>
                  <a:srgbClr val="000000"/>
                </a:solidFill>
              </a:rPr>
              <a:t>Pitt has qualifying Federal Contracts</a:t>
            </a:r>
          </a:p>
          <a:p>
            <a:pPr>
              <a:lnSpc>
                <a:spcPct val="110000"/>
              </a:lnSpc>
            </a:pPr>
            <a:endParaRPr lang="en-US" dirty="0">
              <a:solidFill>
                <a:srgbClr val="000000"/>
              </a:solidFill>
            </a:endParaRPr>
          </a:p>
          <a:p>
            <a:pPr>
              <a:lnSpc>
                <a:spcPct val="110000"/>
              </a:lnSpc>
            </a:pPr>
            <a:r>
              <a:rPr lang="en-US" dirty="0">
                <a:solidFill>
                  <a:srgbClr val="000000"/>
                </a:solidFill>
              </a:rPr>
              <a:t>We can assess our progress with diversifying our staff/ faculty</a:t>
            </a:r>
          </a:p>
          <a:p>
            <a:pPr>
              <a:lnSpc>
                <a:spcPct val="110000"/>
              </a:lnSpc>
            </a:pPr>
            <a:endParaRPr lang="en-US" sz="1425" dirty="0">
              <a:solidFill>
                <a:srgbClr val="000000"/>
              </a:solidFill>
            </a:endParaRPr>
          </a:p>
          <a:p>
            <a:pPr marL="0" indent="0">
              <a:lnSpc>
                <a:spcPct val="110000"/>
              </a:lnSpc>
              <a:buNone/>
            </a:pPr>
            <a:endParaRPr lang="en-US" sz="1425" dirty="0">
              <a:solidFill>
                <a:srgbClr val="00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2"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0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1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2"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10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14" dur="1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12"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10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20" dur="10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normAutofit/>
          </a:bodyPr>
          <a:lstStyle/>
          <a:p>
            <a:r>
              <a:rPr lang="en-US" sz="2325"/>
              <a:t>Affirmative Action Plan</a:t>
            </a:r>
          </a:p>
        </p:txBody>
      </p:sp>
      <p:sp>
        <p:nvSpPr>
          <p:cNvPr id="3" name="Content Placeholder 2"/>
          <p:cNvSpPr>
            <a:spLocks noGrp="1"/>
          </p:cNvSpPr>
          <p:nvPr>
            <p:ph idx="1"/>
          </p:nvPr>
        </p:nvSpPr>
        <p:spPr/>
        <p:txBody>
          <a:bodyPr anchor="ctr">
            <a:normAutofit/>
          </a:bodyPr>
          <a:lstStyle/>
          <a:p>
            <a:pPr>
              <a:lnSpc>
                <a:spcPct val="110000"/>
              </a:lnSpc>
            </a:pPr>
            <a:r>
              <a:rPr lang="en-US" dirty="0">
                <a:solidFill>
                  <a:srgbClr val="000000"/>
                </a:solidFill>
              </a:rPr>
              <a:t>AAP reviews and analyzes personnel data for the plan year.</a:t>
            </a:r>
          </a:p>
          <a:p>
            <a:pPr lvl="1">
              <a:lnSpc>
                <a:spcPct val="110000"/>
              </a:lnSpc>
            </a:pPr>
            <a:r>
              <a:rPr lang="en-US" dirty="0">
                <a:solidFill>
                  <a:srgbClr val="000000"/>
                </a:solidFill>
              </a:rPr>
              <a:t>Applicants, hires, terminations and promotions.</a:t>
            </a:r>
          </a:p>
          <a:p>
            <a:pPr marL="342900" lvl="1" indent="0">
              <a:lnSpc>
                <a:spcPct val="110000"/>
              </a:lnSpc>
              <a:buNone/>
            </a:pPr>
            <a:r>
              <a:rPr lang="en-US" dirty="0">
                <a:solidFill>
                  <a:srgbClr val="000000"/>
                </a:solidFill>
              </a:rPr>
              <a:t>Our plan is only as good as the data that is included.</a:t>
            </a:r>
          </a:p>
          <a:p>
            <a:pPr marL="342900" lvl="1" indent="0">
              <a:lnSpc>
                <a:spcPct val="110000"/>
              </a:lnSpc>
              <a:buNone/>
            </a:pPr>
            <a:r>
              <a:rPr lang="en-US" dirty="0">
                <a:solidFill>
                  <a:srgbClr val="000000"/>
                </a:solidFill>
              </a:rPr>
              <a:t>	applicants – disposition codes – how did they hear about the position</a:t>
            </a:r>
          </a:p>
          <a:p>
            <a:pPr marL="342900" lvl="1" indent="0">
              <a:lnSpc>
                <a:spcPct val="110000"/>
              </a:lnSpc>
              <a:buNone/>
            </a:pPr>
            <a:r>
              <a:rPr lang="en-US" dirty="0">
                <a:solidFill>
                  <a:srgbClr val="000000"/>
                </a:solidFill>
              </a:rPr>
              <a:t>	hires and promotions – do they meet the requirements of the position</a:t>
            </a:r>
          </a:p>
          <a:p>
            <a:pPr marL="342900" lvl="1" indent="0">
              <a:lnSpc>
                <a:spcPct val="110000"/>
              </a:lnSpc>
              <a:buNone/>
            </a:pPr>
            <a:r>
              <a:rPr lang="en-US" dirty="0">
                <a:solidFill>
                  <a:srgbClr val="000000"/>
                </a:solidFill>
              </a:rPr>
              <a:t>All – have they self identified their disability/veteran status</a:t>
            </a:r>
          </a:p>
        </p:txBody>
      </p:sp>
    </p:spTree>
    <p:extLst>
      <p:ext uri="{BB962C8B-B14F-4D97-AF65-F5344CB8AC3E}">
        <p14:creationId xmlns:p14="http://schemas.microsoft.com/office/powerpoint/2010/main" val="40678588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normAutofit/>
          </a:bodyPr>
          <a:lstStyle/>
          <a:p>
            <a:r>
              <a:rPr lang="en-US" sz="2325"/>
              <a:t>AAP analyzes personnel practices </a:t>
            </a:r>
          </a:p>
        </p:txBody>
      </p:sp>
      <p:sp>
        <p:nvSpPr>
          <p:cNvPr id="3" name="Content Placeholder 2"/>
          <p:cNvSpPr>
            <a:spLocks noGrp="1"/>
          </p:cNvSpPr>
          <p:nvPr>
            <p:ph idx="1"/>
          </p:nvPr>
        </p:nvSpPr>
        <p:spPr/>
        <p:txBody>
          <a:bodyPr anchor="ctr">
            <a:normAutofit/>
          </a:bodyPr>
          <a:lstStyle/>
          <a:p>
            <a:pPr>
              <a:lnSpc>
                <a:spcPct val="110000"/>
              </a:lnSpc>
            </a:pPr>
            <a:r>
              <a:rPr lang="en-US" sz="1200" dirty="0">
                <a:solidFill>
                  <a:srgbClr val="000000"/>
                </a:solidFill>
              </a:rPr>
              <a:t>For Minorities and Women</a:t>
            </a:r>
          </a:p>
          <a:p>
            <a:pPr lvl="1">
              <a:lnSpc>
                <a:spcPct val="110000"/>
              </a:lnSpc>
            </a:pPr>
            <a:endParaRPr lang="en-US" sz="1200" dirty="0">
              <a:solidFill>
                <a:srgbClr val="000000"/>
              </a:solidFill>
            </a:endParaRPr>
          </a:p>
          <a:p>
            <a:pPr>
              <a:lnSpc>
                <a:spcPct val="110000"/>
              </a:lnSpc>
            </a:pPr>
            <a:r>
              <a:rPr lang="en-US" sz="1200" dirty="0">
                <a:solidFill>
                  <a:srgbClr val="000000"/>
                </a:solidFill>
              </a:rPr>
              <a:t>For Veterans and Individuals with Disabilities</a:t>
            </a:r>
          </a:p>
          <a:p>
            <a:pPr lvl="1">
              <a:lnSpc>
                <a:spcPct val="110000"/>
              </a:lnSpc>
            </a:pPr>
            <a:r>
              <a:rPr lang="en-US" sz="1200" dirty="0">
                <a:solidFill>
                  <a:srgbClr val="000000"/>
                </a:solidFill>
              </a:rPr>
              <a:t>Veterans analysis compare total vets hired in establishment</a:t>
            </a:r>
          </a:p>
          <a:p>
            <a:pPr lvl="1">
              <a:lnSpc>
                <a:spcPct val="110000"/>
              </a:lnSpc>
            </a:pPr>
            <a:r>
              <a:rPr lang="en-US" sz="1200" dirty="0">
                <a:solidFill>
                  <a:srgbClr val="000000"/>
                </a:solidFill>
              </a:rPr>
              <a:t>IWD analysis compare IWD hires by job groups</a:t>
            </a:r>
          </a:p>
          <a:p>
            <a:pPr>
              <a:lnSpc>
                <a:spcPct val="110000"/>
              </a:lnSpc>
            </a:pPr>
            <a:r>
              <a:rPr lang="en-US" sz="1200" dirty="0">
                <a:solidFill>
                  <a:srgbClr val="000000"/>
                </a:solidFill>
              </a:rPr>
              <a:t>Effective March 24, 2014- Statistical Reports required</a:t>
            </a:r>
          </a:p>
          <a:p>
            <a:pPr lvl="1">
              <a:lnSpc>
                <a:spcPct val="110000"/>
              </a:lnSpc>
            </a:pPr>
            <a:r>
              <a:rPr lang="en-US" sz="1200" b="1" i="1" dirty="0">
                <a:solidFill>
                  <a:srgbClr val="000000"/>
                </a:solidFill>
              </a:rPr>
              <a:t>VEVRAA</a:t>
            </a:r>
            <a:r>
              <a:rPr lang="en-US" sz="1200" i="1" dirty="0">
                <a:solidFill>
                  <a:srgbClr val="000000"/>
                </a:solidFill>
              </a:rPr>
              <a:t> </a:t>
            </a:r>
            <a:r>
              <a:rPr lang="en-US" sz="1200" dirty="0">
                <a:solidFill>
                  <a:srgbClr val="000000"/>
                </a:solidFill>
              </a:rPr>
              <a:t>- </a:t>
            </a:r>
            <a:r>
              <a:rPr lang="en-US" sz="1200" i="1" dirty="0">
                <a:solidFill>
                  <a:srgbClr val="000000"/>
                </a:solidFill>
              </a:rPr>
              <a:t>Annual Hiring Benchmarks- equal to National % of  Veterans in civilian labor force or established Benchmarks using data from Bureau of Labor Statistics (BLS) and Veteran’s Employment and Training Service / Employment and Training Administration (VETS/ETA).</a:t>
            </a:r>
          </a:p>
          <a:p>
            <a:pPr lvl="1">
              <a:lnSpc>
                <a:spcPct val="110000"/>
              </a:lnSpc>
            </a:pPr>
            <a:r>
              <a:rPr lang="en-US" sz="1200" b="1" i="1" dirty="0">
                <a:solidFill>
                  <a:srgbClr val="000000"/>
                </a:solidFill>
              </a:rPr>
              <a:t>Section 503 of Rehabilitation Act </a:t>
            </a:r>
            <a:r>
              <a:rPr lang="en-US" sz="1200" i="1" dirty="0">
                <a:solidFill>
                  <a:srgbClr val="000000"/>
                </a:solidFill>
              </a:rPr>
              <a:t>– 7% Utilization goal for qualified Individuals with Disabilities</a:t>
            </a:r>
          </a:p>
          <a:p>
            <a:pPr lvl="1">
              <a:lnSpc>
                <a:spcPct val="110000"/>
              </a:lnSpc>
            </a:pPr>
            <a:r>
              <a:rPr lang="en-US" sz="1200" i="1" dirty="0">
                <a:solidFill>
                  <a:srgbClr val="000000"/>
                </a:solidFill>
              </a:rPr>
              <a:t>Document and update annually several quantitative  comparisons for the number of Veterans and Individuals with Disabilities (IDW’s) who apply for jobs and the number hired.</a:t>
            </a:r>
          </a:p>
          <a:p>
            <a:pPr marL="342900" lvl="1" indent="0">
              <a:lnSpc>
                <a:spcPct val="110000"/>
              </a:lnSpc>
              <a:buNone/>
            </a:pPr>
            <a:endParaRPr lang="en-US" sz="825" dirty="0">
              <a:solidFill>
                <a:srgbClr val="00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2"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0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1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2"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10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14" dur="1000" fill="hold"/>
                                        <p:tgtEl>
                                          <p:spTgt spid="3">
                                            <p:txEl>
                                              <p:pRg st="2" end="2"/>
                                            </p:txEl>
                                          </p:spTgt>
                                        </p:tgtEl>
                                        <p:attrNameLst>
                                          <p:attrName>ppt_y</p:attrName>
                                        </p:attrNameLst>
                                      </p:cBhvr>
                                      <p:tavLst>
                                        <p:tav tm="0">
                                          <p:val>
                                            <p:strVal val="1+#ppt_h/2"/>
                                          </p:val>
                                        </p:tav>
                                        <p:tav tm="100000">
                                          <p:val>
                                            <p:strVal val="#ppt_y"/>
                                          </p:val>
                                        </p:tav>
                                      </p:tavLst>
                                    </p:anim>
                                  </p:childTnLst>
                                </p:cTn>
                              </p:par>
                              <p:par>
                                <p:cTn id="15" presetID="2" presetClass="entr" presetSubtype="12"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additive="base">
                                        <p:cTn id="17" dur="10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18" dur="1000" fill="hold"/>
                                        <p:tgtEl>
                                          <p:spTgt spid="3">
                                            <p:txEl>
                                              <p:pRg st="3" end="3"/>
                                            </p:txEl>
                                          </p:spTgt>
                                        </p:tgtEl>
                                        <p:attrNameLst>
                                          <p:attrName>ppt_y</p:attrName>
                                        </p:attrNameLst>
                                      </p:cBhvr>
                                      <p:tavLst>
                                        <p:tav tm="0">
                                          <p:val>
                                            <p:strVal val="1+#ppt_h/2"/>
                                          </p:val>
                                        </p:tav>
                                        <p:tav tm="100000">
                                          <p:val>
                                            <p:strVal val="#ppt_y"/>
                                          </p:val>
                                        </p:tav>
                                      </p:tavLst>
                                    </p:anim>
                                  </p:childTnLst>
                                </p:cTn>
                              </p:par>
                              <p:par>
                                <p:cTn id="19" presetID="2" presetClass="entr" presetSubtype="12"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additive="base">
                                        <p:cTn id="21" dur="10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22" dur="10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12"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 calcmode="lin" valueType="num">
                                      <p:cBhvr additive="base">
                                        <p:cTn id="27" dur="1000" fill="hold"/>
                                        <p:tgtEl>
                                          <p:spTgt spid="3">
                                            <p:txEl>
                                              <p:pRg st="5" end="5"/>
                                            </p:txEl>
                                          </p:spTgt>
                                        </p:tgtEl>
                                        <p:attrNameLst>
                                          <p:attrName>ppt_x</p:attrName>
                                        </p:attrNameLst>
                                      </p:cBhvr>
                                      <p:tavLst>
                                        <p:tav tm="0">
                                          <p:val>
                                            <p:strVal val="0-#ppt_w/2"/>
                                          </p:val>
                                        </p:tav>
                                        <p:tav tm="100000">
                                          <p:val>
                                            <p:strVal val="#ppt_x"/>
                                          </p:val>
                                        </p:tav>
                                      </p:tavLst>
                                    </p:anim>
                                    <p:anim calcmode="lin" valueType="num">
                                      <p:cBhvr additive="base">
                                        <p:cTn id="28" dur="1000" fill="hold"/>
                                        <p:tgtEl>
                                          <p:spTgt spid="3">
                                            <p:txEl>
                                              <p:pRg st="5" end="5"/>
                                            </p:txEl>
                                          </p:spTgt>
                                        </p:tgtEl>
                                        <p:attrNameLst>
                                          <p:attrName>ppt_y</p:attrName>
                                        </p:attrNameLst>
                                      </p:cBhvr>
                                      <p:tavLst>
                                        <p:tav tm="0">
                                          <p:val>
                                            <p:strVal val="1+#ppt_h/2"/>
                                          </p:val>
                                        </p:tav>
                                        <p:tav tm="100000">
                                          <p:val>
                                            <p:strVal val="#ppt_y"/>
                                          </p:val>
                                        </p:tav>
                                      </p:tavLst>
                                    </p:anim>
                                  </p:childTnLst>
                                </p:cTn>
                              </p:par>
                              <p:par>
                                <p:cTn id="29" presetID="2" presetClass="entr" presetSubtype="12" fill="hold" grpId="0" nodeType="with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1000" fill="hold"/>
                                        <p:tgtEl>
                                          <p:spTgt spid="3">
                                            <p:txEl>
                                              <p:pRg st="6" end="6"/>
                                            </p:txEl>
                                          </p:spTgt>
                                        </p:tgtEl>
                                        <p:attrNameLst>
                                          <p:attrName>ppt_x</p:attrName>
                                        </p:attrNameLst>
                                      </p:cBhvr>
                                      <p:tavLst>
                                        <p:tav tm="0">
                                          <p:val>
                                            <p:strVal val="0-#ppt_w/2"/>
                                          </p:val>
                                        </p:tav>
                                        <p:tav tm="100000">
                                          <p:val>
                                            <p:strVal val="#ppt_x"/>
                                          </p:val>
                                        </p:tav>
                                      </p:tavLst>
                                    </p:anim>
                                    <p:anim calcmode="lin" valueType="num">
                                      <p:cBhvr additive="base">
                                        <p:cTn id="32" dur="1000" fill="hold"/>
                                        <p:tgtEl>
                                          <p:spTgt spid="3">
                                            <p:txEl>
                                              <p:pRg st="6" end="6"/>
                                            </p:txEl>
                                          </p:spTgt>
                                        </p:tgtEl>
                                        <p:attrNameLst>
                                          <p:attrName>ppt_y</p:attrName>
                                        </p:attrNameLst>
                                      </p:cBhvr>
                                      <p:tavLst>
                                        <p:tav tm="0">
                                          <p:val>
                                            <p:strVal val="1+#ppt_h/2"/>
                                          </p:val>
                                        </p:tav>
                                        <p:tav tm="100000">
                                          <p:val>
                                            <p:strVal val="#ppt_y"/>
                                          </p:val>
                                        </p:tav>
                                      </p:tavLst>
                                    </p:anim>
                                  </p:childTnLst>
                                </p:cTn>
                              </p:par>
                              <p:par>
                                <p:cTn id="33" presetID="2" presetClass="entr" presetSubtype="12" fill="hold" grpId="0" nodeType="with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anim calcmode="lin" valueType="num">
                                      <p:cBhvr additive="base">
                                        <p:cTn id="35" dur="1000" fill="hold"/>
                                        <p:tgtEl>
                                          <p:spTgt spid="3">
                                            <p:txEl>
                                              <p:pRg st="7" end="7"/>
                                            </p:txEl>
                                          </p:spTgt>
                                        </p:tgtEl>
                                        <p:attrNameLst>
                                          <p:attrName>ppt_x</p:attrName>
                                        </p:attrNameLst>
                                      </p:cBhvr>
                                      <p:tavLst>
                                        <p:tav tm="0">
                                          <p:val>
                                            <p:strVal val="0-#ppt_w/2"/>
                                          </p:val>
                                        </p:tav>
                                        <p:tav tm="100000">
                                          <p:val>
                                            <p:strVal val="#ppt_x"/>
                                          </p:val>
                                        </p:tav>
                                      </p:tavLst>
                                    </p:anim>
                                    <p:anim calcmode="lin" valueType="num">
                                      <p:cBhvr additive="base">
                                        <p:cTn id="36" dur="1000" fill="hold"/>
                                        <p:tgtEl>
                                          <p:spTgt spid="3">
                                            <p:txEl>
                                              <p:pRg st="7" end="7"/>
                                            </p:txEl>
                                          </p:spTgt>
                                        </p:tgtEl>
                                        <p:attrNameLst>
                                          <p:attrName>ppt_y</p:attrName>
                                        </p:attrNameLst>
                                      </p:cBhvr>
                                      <p:tavLst>
                                        <p:tav tm="0">
                                          <p:val>
                                            <p:strVal val="1+#ppt_h/2"/>
                                          </p:val>
                                        </p:tav>
                                        <p:tav tm="100000">
                                          <p:val>
                                            <p:strVal val="#ppt_y"/>
                                          </p:val>
                                        </p:tav>
                                      </p:tavLst>
                                    </p:anim>
                                  </p:childTnLst>
                                </p:cTn>
                              </p:par>
                              <p:par>
                                <p:cTn id="37" presetID="2" presetClass="entr" presetSubtype="12" fill="hold" grpId="0" nodeType="with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anim calcmode="lin" valueType="num">
                                      <p:cBhvr additive="base">
                                        <p:cTn id="39" dur="1000" fill="hold"/>
                                        <p:tgtEl>
                                          <p:spTgt spid="3">
                                            <p:txEl>
                                              <p:pRg st="8" end="8"/>
                                            </p:txEl>
                                          </p:spTgt>
                                        </p:tgtEl>
                                        <p:attrNameLst>
                                          <p:attrName>ppt_x</p:attrName>
                                        </p:attrNameLst>
                                      </p:cBhvr>
                                      <p:tavLst>
                                        <p:tav tm="0">
                                          <p:val>
                                            <p:strVal val="0-#ppt_w/2"/>
                                          </p:val>
                                        </p:tav>
                                        <p:tav tm="100000">
                                          <p:val>
                                            <p:strVal val="#ppt_x"/>
                                          </p:val>
                                        </p:tav>
                                      </p:tavLst>
                                    </p:anim>
                                    <p:anim calcmode="lin" valueType="num">
                                      <p:cBhvr additive="base">
                                        <p:cTn id="40" dur="10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4593" y="384048"/>
            <a:ext cx="7886700" cy="883968"/>
          </a:xfrm>
        </p:spPr>
        <p:txBody>
          <a:bodyPr>
            <a:normAutofit/>
          </a:bodyPr>
          <a:lstStyle/>
          <a:p>
            <a:r>
              <a:rPr lang="en-US" sz="2000" dirty="0"/>
              <a:t>What are the Main Statistical Reports included in the AAP</a:t>
            </a:r>
            <a:br>
              <a:rPr lang="en-US" sz="1125" dirty="0"/>
            </a:br>
            <a:endParaRPr lang="en-US" sz="1125" dirty="0"/>
          </a:p>
        </p:txBody>
      </p:sp>
      <p:sp>
        <p:nvSpPr>
          <p:cNvPr id="4103" name="Content Placeholder 4102">
            <a:extLst>
              <a:ext uri="{FF2B5EF4-FFF2-40B4-BE49-F238E27FC236}">
                <a16:creationId xmlns:a16="http://schemas.microsoft.com/office/drawing/2014/main" id="{EF8B99A1-B0E9-4C2E-A987-E2318C8A7833}"/>
              </a:ext>
            </a:extLst>
          </p:cNvPr>
          <p:cNvSpPr>
            <a:spLocks noGrp="1"/>
          </p:cNvSpPr>
          <p:nvPr>
            <p:ph idx="1"/>
          </p:nvPr>
        </p:nvSpPr>
        <p:spPr/>
        <p:txBody>
          <a:bodyPr>
            <a:normAutofit fontScale="85000" lnSpcReduction="20000"/>
          </a:bodyPr>
          <a:lstStyle/>
          <a:p>
            <a:r>
              <a:rPr lang="en-US" dirty="0"/>
              <a:t>Job Group Analysis</a:t>
            </a:r>
          </a:p>
          <a:p>
            <a:r>
              <a:rPr lang="en-US" dirty="0"/>
              <a:t>Availability Analysis</a:t>
            </a:r>
          </a:p>
          <a:p>
            <a:r>
              <a:rPr lang="en-US" dirty="0"/>
              <a:t>Incumbency vs. Estimated Availability</a:t>
            </a:r>
          </a:p>
          <a:p>
            <a:r>
              <a:rPr lang="en-US" dirty="0"/>
              <a:t>Significance of Incumbency vs. Estimated Availability</a:t>
            </a:r>
          </a:p>
          <a:p>
            <a:r>
              <a:rPr lang="en-US" dirty="0"/>
              <a:t>Placement Goals</a:t>
            </a:r>
          </a:p>
          <a:p>
            <a:r>
              <a:rPr lang="en-US" dirty="0"/>
              <a:t>Hiring benchmarks for protected Veterans </a:t>
            </a:r>
            <a:r>
              <a:rPr lang="en-US"/>
              <a:t>is 5.7%.</a:t>
            </a:r>
            <a:endParaRPr lang="en-US" dirty="0"/>
          </a:p>
          <a:p>
            <a:r>
              <a:rPr lang="en-US" dirty="0"/>
              <a:t>Nationwide 7% utilization goal for qualified Individuals with Disabilities.</a:t>
            </a:r>
          </a:p>
          <a:p>
            <a:r>
              <a:rPr lang="en-US" dirty="0"/>
              <a:t>Quantitative comparisons for the number of Veterans and Individuals with Disabilities who apply for jobs and the number hired.</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normAutofit/>
          </a:bodyPr>
          <a:lstStyle/>
          <a:p>
            <a:r>
              <a:rPr lang="en-US" sz="2325" dirty="0"/>
              <a:t>What is a Job Group Analysis?</a:t>
            </a:r>
          </a:p>
        </p:txBody>
      </p:sp>
      <p:sp>
        <p:nvSpPr>
          <p:cNvPr id="7" name="Content Placeholder 2"/>
          <p:cNvSpPr>
            <a:spLocks noGrp="1"/>
          </p:cNvSpPr>
          <p:nvPr>
            <p:ph idx="1"/>
          </p:nvPr>
        </p:nvSpPr>
        <p:spPr/>
        <p:txBody>
          <a:bodyPr anchor="ctr">
            <a:normAutofit/>
          </a:bodyPr>
          <a:lstStyle/>
          <a:p>
            <a:r>
              <a:rPr lang="en-US" dirty="0">
                <a:solidFill>
                  <a:srgbClr val="000000"/>
                </a:solidFill>
              </a:rPr>
              <a:t>Job Group Analysis shows incumbency sorted by subgroups of the IPEDS Category, then identifies the race and gender composition of each resulting Job Group.</a:t>
            </a:r>
          </a:p>
          <a:p>
            <a:r>
              <a:rPr lang="en-US" dirty="0">
                <a:solidFill>
                  <a:srgbClr val="000000"/>
                </a:solidFill>
              </a:rPr>
              <a:t>Job Groups are determined by:</a:t>
            </a:r>
          </a:p>
          <a:p>
            <a:pPr lvl="1"/>
            <a:r>
              <a:rPr lang="en-US" sz="2400" dirty="0">
                <a:solidFill>
                  <a:srgbClr val="000000"/>
                </a:solidFill>
              </a:rPr>
              <a:t>Similar Content</a:t>
            </a:r>
          </a:p>
          <a:p>
            <a:pPr lvl="1"/>
            <a:r>
              <a:rPr lang="en-US" sz="2400" dirty="0">
                <a:solidFill>
                  <a:srgbClr val="000000"/>
                </a:solidFill>
              </a:rPr>
              <a:t>Comparable compensation range</a:t>
            </a:r>
          </a:p>
          <a:p>
            <a:pPr lvl="1"/>
            <a:r>
              <a:rPr lang="en-US" sz="2400" dirty="0">
                <a:solidFill>
                  <a:srgbClr val="000000"/>
                </a:solidFill>
              </a:rPr>
              <a:t>Similar opportunity</a:t>
            </a:r>
          </a:p>
          <a:p>
            <a:endParaRPr lang="en-US" dirty="0">
              <a:solidFill>
                <a:srgbClr val="000000"/>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6C4F22-EA59-4770-B77A-0559780376C3}"/>
              </a:ext>
            </a:extLst>
          </p:cNvPr>
          <p:cNvSpPr>
            <a:spLocks noGrp="1"/>
          </p:cNvSpPr>
          <p:nvPr>
            <p:ph type="title"/>
          </p:nvPr>
        </p:nvSpPr>
        <p:spPr/>
        <p:txBody>
          <a:bodyPr/>
          <a:lstStyle/>
          <a:p>
            <a:pPr algn="ctr"/>
            <a:r>
              <a:rPr lang="en-US" dirty="0"/>
              <a:t>Job Group Analysis</a:t>
            </a:r>
          </a:p>
        </p:txBody>
      </p:sp>
      <p:pic>
        <p:nvPicPr>
          <p:cNvPr id="9" name="Content Placeholder 8" descr="Table of Job Titles and number of women and minorities in those titles.">
            <a:extLst>
              <a:ext uri="{FF2B5EF4-FFF2-40B4-BE49-F238E27FC236}">
                <a16:creationId xmlns:a16="http://schemas.microsoft.com/office/drawing/2014/main" id="{A498116B-D870-45F8-9A63-D576FA4C4682}"/>
              </a:ext>
            </a:extLst>
          </p:cNvPr>
          <p:cNvPicPr>
            <a:picLocks noGrp="1" noChangeAspect="1"/>
          </p:cNvPicPr>
          <p:nvPr>
            <p:ph idx="1"/>
          </p:nvPr>
        </p:nvPicPr>
        <p:blipFill>
          <a:blip r:embed="rId3"/>
          <a:stretch>
            <a:fillRect/>
          </a:stretch>
        </p:blipFill>
        <p:spPr>
          <a:xfrm>
            <a:off x="1007854" y="1370013"/>
            <a:ext cx="7128292" cy="3262312"/>
          </a:xfrm>
          <a:prstGeom prst="rect">
            <a:avLst/>
          </a:prstGeom>
        </p:spPr>
      </p:pic>
    </p:spTree>
    <p:extLst>
      <p:ext uri="{BB962C8B-B14F-4D97-AF65-F5344CB8AC3E}">
        <p14:creationId xmlns:p14="http://schemas.microsoft.com/office/powerpoint/2010/main" val="11508330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normAutofit/>
          </a:bodyPr>
          <a:lstStyle/>
          <a:p>
            <a:pPr algn="ctr"/>
            <a:r>
              <a:rPr lang="en-US" sz="2325" dirty="0"/>
              <a:t>What is the Availability Analysis?</a:t>
            </a:r>
            <a:br>
              <a:rPr lang="en-US" sz="2325" dirty="0"/>
            </a:br>
            <a:endParaRPr lang="en-US" sz="2325" dirty="0"/>
          </a:p>
        </p:txBody>
      </p:sp>
      <p:sp>
        <p:nvSpPr>
          <p:cNvPr id="3" name="Content Placeholder 2"/>
          <p:cNvSpPr>
            <a:spLocks noGrp="1"/>
          </p:cNvSpPr>
          <p:nvPr>
            <p:ph idx="1"/>
          </p:nvPr>
        </p:nvSpPr>
        <p:spPr/>
        <p:txBody>
          <a:bodyPr anchor="ctr">
            <a:normAutofit/>
          </a:bodyPr>
          <a:lstStyle/>
          <a:p>
            <a:pPr>
              <a:lnSpc>
                <a:spcPct val="110000"/>
              </a:lnSpc>
            </a:pPr>
            <a:r>
              <a:rPr lang="en-US" sz="2000" dirty="0">
                <a:solidFill>
                  <a:srgbClr val="000000"/>
                </a:solidFill>
              </a:rPr>
              <a:t>It is an estimate of the number of qualified minorities and women available for employment in an individual job group, expressed as a percentage of the whole group of qualified persons.</a:t>
            </a:r>
          </a:p>
          <a:p>
            <a:pPr>
              <a:lnSpc>
                <a:spcPct val="110000"/>
              </a:lnSpc>
            </a:pPr>
            <a:r>
              <a:rPr lang="en-US" sz="2000" dirty="0">
                <a:solidFill>
                  <a:srgbClr val="000000"/>
                </a:solidFill>
              </a:rPr>
              <a:t>Serves as a benchmark against which the composition of the contractor’s actual workforce can be measured in order to determine whether possible barriers to equal employment opportunity exist in any of the contractor's job groups.</a:t>
            </a:r>
          </a:p>
          <a:p>
            <a:pPr>
              <a:lnSpc>
                <a:spcPct val="110000"/>
              </a:lnSpc>
            </a:pPr>
            <a:endParaRPr lang="en-US" sz="1275" dirty="0">
              <a:solidFill>
                <a:srgbClr val="000000"/>
              </a:solidFill>
            </a:endParaRPr>
          </a:p>
          <a:p>
            <a:pPr>
              <a:lnSpc>
                <a:spcPct val="110000"/>
              </a:lnSpc>
            </a:pPr>
            <a:endParaRPr lang="en-US" sz="1275" dirty="0">
              <a:solidFill>
                <a:srgbClr val="000000"/>
              </a:solidFill>
            </a:endParaRPr>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Forge Ahead Palette">
      <a:dk1>
        <a:srgbClr val="003493"/>
      </a:dk1>
      <a:lt1>
        <a:srgbClr val="FFFFFF"/>
      </a:lt1>
      <a:dk2>
        <a:srgbClr val="00205B"/>
      </a:dk2>
      <a:lt2>
        <a:srgbClr val="FFB71B"/>
      </a:lt2>
      <a:accent1>
        <a:srgbClr val="B48400"/>
      </a:accent1>
      <a:accent2>
        <a:srgbClr val="49C1E0"/>
      </a:accent2>
      <a:accent3>
        <a:srgbClr val="96989A"/>
      </a:accent3>
      <a:accent4>
        <a:srgbClr val="000000"/>
      </a:accent4>
      <a:accent5>
        <a:srgbClr val="DB5729"/>
      </a:accent5>
      <a:accent6>
        <a:srgbClr val="008163"/>
      </a:accent6>
      <a:hlink>
        <a:srgbClr val="0563C1"/>
      </a:hlink>
      <a:folHlink>
        <a:srgbClr val="954F72"/>
      </a:folHlink>
    </a:clrScheme>
    <a:fontScheme name="Arial Black-Arial">
      <a:majorFont>
        <a:latin typeface="Arial Black" panose="020B0A04020102020204"/>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813</TotalTime>
  <Words>2272</Words>
  <Application>Microsoft Office PowerPoint</Application>
  <PresentationFormat>On-screen Show (16:9)</PresentationFormat>
  <Paragraphs>237</Paragraphs>
  <Slides>29</Slides>
  <Notes>21</Notes>
  <HiddenSlides>1</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29</vt:i4>
      </vt:variant>
    </vt:vector>
  </HeadingPairs>
  <TitlesOfParts>
    <vt:vector size="34" baseType="lpstr">
      <vt:lpstr>Arial</vt:lpstr>
      <vt:lpstr>Arial Black</vt:lpstr>
      <vt:lpstr>Calibri</vt:lpstr>
      <vt:lpstr>Wingdings</vt:lpstr>
      <vt:lpstr>Office Theme</vt:lpstr>
      <vt:lpstr>University of Pittsburgh’s Affirmative Action Program</vt:lpstr>
      <vt:lpstr> AFFIRMATIVE ACTION IS…</vt:lpstr>
      <vt:lpstr>Why do we create an AAP?</vt:lpstr>
      <vt:lpstr>Affirmative Action Plan</vt:lpstr>
      <vt:lpstr>AAP analyzes personnel practices </vt:lpstr>
      <vt:lpstr>What are the Main Statistical Reports included in the AAP </vt:lpstr>
      <vt:lpstr>What is a Job Group Analysis?</vt:lpstr>
      <vt:lpstr>Job Group Analysis</vt:lpstr>
      <vt:lpstr>What is the Availability Analysis? </vt:lpstr>
      <vt:lpstr>How is Internal Availability Determined?</vt:lpstr>
      <vt:lpstr>Internal Availability Analysis</vt:lpstr>
      <vt:lpstr>How is Internal Availability Determined?</vt:lpstr>
      <vt:lpstr>How is External Availability Determined?</vt:lpstr>
      <vt:lpstr>How is External Availability Determined?</vt:lpstr>
      <vt:lpstr>Placement Goals (Opportunities)</vt:lpstr>
      <vt:lpstr>Areas of Focus for the OFCCP</vt:lpstr>
      <vt:lpstr>Compensation Inequity </vt:lpstr>
      <vt:lpstr>What is Steering</vt:lpstr>
      <vt:lpstr>Disposition Codes </vt:lpstr>
      <vt:lpstr>Disposition codes- New to be Reviewed </vt:lpstr>
      <vt:lpstr>Disposition codes –Committee Review </vt:lpstr>
      <vt:lpstr>Disposition codes –Interview </vt:lpstr>
      <vt:lpstr>Disposition codes –Finalist </vt:lpstr>
      <vt:lpstr>Good faith efforts </vt:lpstr>
      <vt:lpstr>University of Pittsburgh</vt:lpstr>
      <vt:lpstr>Obligations for federal contractors in the hiring process</vt:lpstr>
      <vt:lpstr>Documentation Compliance Checklist</vt:lpstr>
      <vt:lpstr>Recent Changes in the OFCCP</vt:lpstr>
      <vt:lpstr>If you have questions,  contact the Office of Diversity and Inclusion  diversity@pitt.edu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Dudley, Jane</dc:creator>
  <cp:lastModifiedBy>Ruffin, Cheryl</cp:lastModifiedBy>
  <cp:revision>87</cp:revision>
  <cp:lastPrinted>2019-07-18T13:58:01Z</cp:lastPrinted>
  <dcterms:created xsi:type="dcterms:W3CDTF">2019-07-18T12:44:10Z</dcterms:created>
  <dcterms:modified xsi:type="dcterms:W3CDTF">2020-04-27T18:07:43Z</dcterms:modified>
</cp:coreProperties>
</file>